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730" r:id="rId4"/>
  </p:sldMasterIdLst>
  <p:notesMasterIdLst>
    <p:notesMasterId r:id="rId20"/>
  </p:notesMasterIdLst>
  <p:handoutMasterIdLst>
    <p:handoutMasterId r:id="rId21"/>
  </p:handoutMasterIdLst>
  <p:sldIdLst>
    <p:sldId id="295" r:id="rId5"/>
    <p:sldId id="296" r:id="rId6"/>
    <p:sldId id="315" r:id="rId7"/>
    <p:sldId id="297" r:id="rId8"/>
    <p:sldId id="298" r:id="rId9"/>
    <p:sldId id="299" r:id="rId10"/>
    <p:sldId id="314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1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>
        <p:scale>
          <a:sx n="44" d="100"/>
          <a:sy n="44" d="100"/>
        </p:scale>
        <p:origin x="-6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9B84D2-A997-CA40-80EC-A1D9AFAE5BA1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17029B-C71E-C642-AF3E-95AD7E96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0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9C26E-C90A-9F4E-85FC-739F6BCB5043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93B75B-84D0-6D4D-BB69-55C9E1B6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74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ヒラギノ角ゴ Pro W3" pitchFamily="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B7EFC-0611-BC44-9AA6-B1BCB6096D5E}" type="datetime1">
              <a:rPr lang="en-US" smtClean="0"/>
              <a:pPr>
                <a:defRPr/>
              </a:pPr>
              <a:t>2/7/2018</a:t>
            </a:fld>
            <a:endParaRPr lang="en-US"/>
          </a:p>
        </p:txBody>
      </p:sp>
      <p:pic>
        <p:nvPicPr>
          <p:cNvPr id="5" name="Picture 4" descr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0" y="6400800"/>
            <a:ext cx="3657600" cy="19354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3810000"/>
            <a:ext cx="82296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1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830763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CCA2-1300-6149-BEB1-E7264217CA9D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2B4-F279-9A4B-ACE1-025A71116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921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86200" cy="4525963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962400" cy="4525963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91E6-1068-9645-BF67-81AD095B573A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AE52-6F30-864D-A268-5C2932CFF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962400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35162"/>
            <a:ext cx="3962400" cy="3951288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35162"/>
            <a:ext cx="3886200" cy="3951288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20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9A82-28A4-4745-906E-78E622B83060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75A9-088B-CC4B-B15B-9BFDFF742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6E9B-9E28-8A47-9492-7CB1F4901E4D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D4A7-F6D6-4F4B-8608-4060B4696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74638"/>
            <a:ext cx="8229600" cy="6397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15488A"/>
                </a:solidFill>
                <a:latin typeface="Arial"/>
                <a:cs typeface="Arial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267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78C6-7AE5-044E-AE7E-D9C39773DCF8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CB51-AF61-9F4A-A483-C63DFF94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6B7EFC-0611-BC44-9AA6-B1BCB6096D5E}" type="datetime1">
              <a:rPr lang="en-US"/>
              <a:pPr>
                <a:defRPr/>
              </a:pPr>
              <a:t>2/7/2018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B20ED6-A260-C349-841E-806FF17E7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154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6477000"/>
            <a:ext cx="3657600" cy="193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07" r:id="rId2"/>
    <p:sldLayoutId id="2147484208" r:id="rId3"/>
    <p:sldLayoutId id="2147484209" r:id="rId4"/>
    <p:sldLayoutId id="2147484210" r:id="rId5"/>
    <p:sldLayoutId id="214748421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5488A"/>
          </a:solidFill>
          <a:latin typeface="Arial"/>
          <a:ea typeface="ＭＳ Ｐゴシック" pitchFamily="-110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5488A"/>
          </a:solidFill>
          <a:latin typeface="Arial" pitchFamily="4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•"/>
        <a:defRPr sz="24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–"/>
        <a:defRPr sz="20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•"/>
        <a:defRPr sz="20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–"/>
        <a:defRPr sz="20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5488A"/>
        </a:buClr>
        <a:buFont typeface="Arial" pitchFamily="4" charset="0"/>
        <a:buChar char="»"/>
        <a:defRPr sz="2000" kern="1200">
          <a:solidFill>
            <a:schemeClr val="tx1"/>
          </a:solidFill>
          <a:latin typeface="Arial"/>
          <a:ea typeface="ヒラギノ角ゴ Pro W3" pitchFamily="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057400"/>
          </a:xfrm>
        </p:spPr>
        <p:txBody>
          <a:bodyPr/>
          <a:lstStyle/>
          <a:p>
            <a:r>
              <a:rPr lang="en-US" sz="4400" dirty="0" smtClean="0"/>
              <a:t>BJC HealthCare</a:t>
            </a:r>
            <a:br>
              <a:rPr lang="en-US" sz="4400" dirty="0" smtClean="0"/>
            </a:br>
            <a:r>
              <a:rPr lang="en-US" sz="4400" dirty="0" smtClean="0"/>
              <a:t>Campus Renewal Project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457200" y="419100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Nancy W.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Gemeinhart,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BSN, MHA, RN, CIC, FAPIC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St. Louis Council of Construction Consumers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February 8, 2018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LiUNA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Event Center, St. Louis, MO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Abuse Testing -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239000" cy="4525963"/>
          </a:xfrm>
        </p:spPr>
        <p:txBody>
          <a:bodyPr/>
          <a:lstStyle/>
          <a:p>
            <a:r>
              <a:rPr lang="en-US" dirty="0"/>
              <a:t>Testing done to determine a subject’s breath alcohol </a:t>
            </a:r>
            <a:r>
              <a:rPr lang="en-US" dirty="0" smtClean="0"/>
              <a:t>content</a:t>
            </a:r>
          </a:p>
          <a:p>
            <a:endParaRPr lang="en-US" dirty="0" smtClean="0"/>
          </a:p>
          <a:p>
            <a:r>
              <a:rPr lang="en-US" dirty="0" smtClean="0"/>
              <a:t>Utilized </a:t>
            </a:r>
            <a:r>
              <a:rPr lang="en-US" dirty="0"/>
              <a:t>an evidential breath testing (EBT) device, which conforms to National Highway Traffic Safety Administration (NHTSA) and Department of Transportation (DOT) regulations</a:t>
            </a:r>
          </a:p>
        </p:txBody>
      </p:sp>
    </p:spTree>
    <p:extLst>
      <p:ext uri="{BB962C8B-B14F-4D97-AF65-F5344CB8AC3E}">
        <p14:creationId xmlns:p14="http://schemas.microsoft.com/office/powerpoint/2010/main" val="27212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Substance Abuse Testing -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 panel rapid urine drug screen</a:t>
            </a:r>
          </a:p>
          <a:p>
            <a:pPr lvl="1"/>
            <a:endParaRPr lang="en-US" dirty="0" smtClean="0"/>
          </a:p>
          <a:p>
            <a:r>
              <a:rPr lang="en-US" dirty="0"/>
              <a:t>THC, cocaine, amphetamine, methamphetamine, PCP, opiates, oxycodone, methadone, barbiturates and </a:t>
            </a:r>
            <a:r>
              <a:rPr lang="en-US" dirty="0" smtClean="0"/>
              <a:t>benzodiazepines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Standard protocols: adulteration, temperature range, refusal to cooperate, unable to provide specimen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non-negatives sent for confirmation testing to a SAMHSA-certified lab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Utilized a licensed medical review officer (MRO)</a:t>
            </a:r>
          </a:p>
        </p:txBody>
      </p:sp>
    </p:spTree>
    <p:extLst>
      <p:ext uri="{BB962C8B-B14F-4D97-AF65-F5344CB8AC3E}">
        <p14:creationId xmlns:p14="http://schemas.microsoft.com/office/powerpoint/2010/main" val="396309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Pre-Placement Physical</a:t>
            </a:r>
            <a:r>
              <a:rPr lang="en-US" dirty="0"/>
              <a:t>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Screening </a:t>
            </a:r>
            <a:r>
              <a:rPr lang="en-US" dirty="0"/>
              <a:t>to determine baseline physical status prior to performing jobs at risk of injury, strain/sprain, or repetitive </a:t>
            </a:r>
            <a:r>
              <a:rPr lang="en-US" dirty="0" smtClean="0"/>
              <a:t>motion</a:t>
            </a:r>
          </a:p>
          <a:p>
            <a:pPr lvl="1"/>
            <a:endParaRPr lang="en-US" dirty="0" smtClean="0"/>
          </a:p>
          <a:p>
            <a:r>
              <a:rPr lang="en-US" dirty="0"/>
              <a:t>Background:</a:t>
            </a:r>
          </a:p>
          <a:p>
            <a:pPr lvl="1"/>
            <a:r>
              <a:rPr lang="en-US" dirty="0" smtClean="0"/>
              <a:t>2013 – OSHA estimates </a:t>
            </a:r>
            <a:r>
              <a:rPr lang="en-US" dirty="0"/>
              <a:t>that average costs of one MSD-related claim is $3,080 (include lost production, admin </a:t>
            </a:r>
            <a:r>
              <a:rPr lang="en-US" dirty="0" smtClean="0"/>
              <a:t>costs </a:t>
            </a:r>
            <a:r>
              <a:rPr lang="en-US" dirty="0"/>
              <a:t>and other indirect costs brings average to $22,546 per claim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Work </a:t>
            </a:r>
            <a:r>
              <a:rPr lang="en-US" dirty="0" smtClean="0"/>
              <a:t>comp </a:t>
            </a:r>
            <a:r>
              <a:rPr lang="en-US" dirty="0"/>
              <a:t>fraud range 2-25% of claims filed with many involving pre-existing </a:t>
            </a:r>
            <a:r>
              <a:rPr lang="en-US" dirty="0" smtClean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882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Pre-Placement Physical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Screening established by a physical therapist</a:t>
            </a:r>
          </a:p>
          <a:p>
            <a:pPr lvl="1"/>
            <a:r>
              <a:rPr lang="en-US" dirty="0" smtClean="0"/>
              <a:t>Videotaped for later comparison</a:t>
            </a:r>
          </a:p>
          <a:p>
            <a:pPr lvl="1"/>
            <a:r>
              <a:rPr lang="en-US" dirty="0" smtClean="0"/>
              <a:t>Not utilized to screen persons 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Benefits: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aseline assessment of their physical abilities</a:t>
            </a:r>
          </a:p>
          <a:p>
            <a:pPr lvl="1"/>
            <a:r>
              <a:rPr lang="en-US" dirty="0" smtClean="0"/>
              <a:t>If they do sustain a work-related injury, this is the baseline physical ability to which they will be rehabilitated</a:t>
            </a:r>
          </a:p>
          <a:p>
            <a:pPr lvl="1"/>
            <a:r>
              <a:rPr lang="en-US" dirty="0" smtClean="0"/>
              <a:t>Detect unreported pre-existing condition </a:t>
            </a:r>
          </a:p>
          <a:p>
            <a:pPr lvl="1"/>
            <a:r>
              <a:rPr lang="en-US" dirty="0" smtClean="0"/>
              <a:t>Reductions in work comp claims/costs</a:t>
            </a:r>
          </a:p>
        </p:txBody>
      </p:sp>
    </p:spTree>
    <p:extLst>
      <p:ext uri="{BB962C8B-B14F-4D97-AF65-F5344CB8AC3E}">
        <p14:creationId xmlns:p14="http://schemas.microsoft.com/office/powerpoint/2010/main" val="5927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26" y="179295"/>
            <a:ext cx="4968540" cy="620357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19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safety program</a:t>
            </a:r>
          </a:p>
          <a:p>
            <a:r>
              <a:rPr lang="en-US" dirty="0" smtClean="0"/>
              <a:t>Significant cost avoidance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802B4-F279-9A4B-ACE1-025A71116B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5022" y="2286000"/>
            <a:ext cx="7170378" cy="403333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83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BJC HealthCare launched a major construction project beginning 2014</a:t>
            </a:r>
          </a:p>
          <a:p>
            <a:pPr lvl="1"/>
            <a:r>
              <a:rPr lang="en-US" dirty="0" smtClean="0"/>
              <a:t>2 – 12 story towers</a:t>
            </a:r>
          </a:p>
          <a:p>
            <a:pPr lvl="1"/>
            <a:r>
              <a:rPr lang="en-US" dirty="0" smtClean="0"/>
              <a:t>780,000 square feet</a:t>
            </a:r>
          </a:p>
          <a:p>
            <a:endParaRPr lang="en-US" dirty="0" smtClean="0"/>
          </a:p>
          <a:p>
            <a:r>
              <a:rPr lang="en-US" dirty="0" smtClean="0"/>
              <a:t>Project management – Jacobs </a:t>
            </a:r>
          </a:p>
          <a:p>
            <a:endParaRPr lang="en-US" dirty="0" smtClean="0"/>
          </a:p>
          <a:p>
            <a:r>
              <a:rPr lang="en-US" dirty="0" smtClean="0"/>
              <a:t>Construction – ACW Alliance</a:t>
            </a:r>
          </a:p>
          <a:p>
            <a:pPr lvl="1"/>
            <a:r>
              <a:rPr lang="en-US" dirty="0" err="1" smtClean="0"/>
              <a:t>Alberici</a:t>
            </a:r>
            <a:endParaRPr lang="en-US" dirty="0" smtClean="0"/>
          </a:p>
          <a:p>
            <a:pPr lvl="1"/>
            <a:r>
              <a:rPr lang="en-US" dirty="0" err="1" smtClean="0"/>
              <a:t>Clayco</a:t>
            </a:r>
            <a:endParaRPr lang="en-US" dirty="0" smtClean="0"/>
          </a:p>
          <a:p>
            <a:pPr lvl="1"/>
            <a:r>
              <a:rPr lang="en-US" dirty="0" smtClean="0"/>
              <a:t>SM Wilson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8889" r="35555" b="5556"/>
          <a:stretch/>
        </p:blipFill>
        <p:spPr>
          <a:xfrm>
            <a:off x="7010400" y="2362200"/>
            <a:ext cx="152004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Phase one project expectations:</a:t>
            </a:r>
          </a:p>
          <a:p>
            <a:pPr lvl="1"/>
            <a:r>
              <a:rPr lang="en-US" dirty="0" smtClean="0"/>
              <a:t>Last 5 years</a:t>
            </a:r>
          </a:p>
          <a:p>
            <a:pPr lvl="1"/>
            <a:r>
              <a:rPr lang="en-US" dirty="0" smtClean="0"/>
              <a:t>6,300 workers through the program to date</a:t>
            </a:r>
          </a:p>
          <a:p>
            <a:r>
              <a:rPr lang="en-US" dirty="0" smtClean="0"/>
              <a:t>Owner </a:t>
            </a:r>
            <a:r>
              <a:rPr lang="en-US" dirty="0"/>
              <a:t>Controlled Insurance Plan (OCIP)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3200400"/>
            <a:ext cx="4718050" cy="31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OCIP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Safety training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Pre-access/pre-assignment screening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On-site occupational </a:t>
            </a:r>
            <a:r>
              <a:rPr lang="en-US" dirty="0"/>
              <a:t>h</a:t>
            </a:r>
            <a:r>
              <a:rPr lang="en-US" dirty="0" smtClean="0"/>
              <a:t>ealth nurse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RN case management by OH nurses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Preferred providers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Monthly meetings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Injury/case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Conducted a cost-benefit analysis</a:t>
            </a:r>
          </a:p>
          <a:p>
            <a:pPr lvl="1"/>
            <a:r>
              <a:rPr lang="en-US" dirty="0" smtClean="0"/>
              <a:t>Cost of testing</a:t>
            </a:r>
          </a:p>
          <a:p>
            <a:pPr lvl="1"/>
            <a:r>
              <a:rPr lang="en-US" dirty="0" smtClean="0"/>
              <a:t>Cost of time of workers</a:t>
            </a:r>
          </a:p>
          <a:p>
            <a:pPr lvl="1"/>
            <a:r>
              <a:rPr lang="en-US" dirty="0" smtClean="0"/>
              <a:t>Length of time for testing</a:t>
            </a:r>
          </a:p>
          <a:p>
            <a:pPr lvl="1"/>
            <a:r>
              <a:rPr lang="en-US" dirty="0" smtClean="0"/>
              <a:t>Compare onsite to off-site</a:t>
            </a:r>
          </a:p>
          <a:p>
            <a:endParaRPr lang="en-US" dirty="0" smtClean="0"/>
          </a:p>
          <a:p>
            <a:r>
              <a:rPr lang="en-US" dirty="0" smtClean="0"/>
              <a:t>Partnership between BJC, Jacobs and ACW Alliance</a:t>
            </a:r>
          </a:p>
          <a:p>
            <a:endParaRPr lang="en-US" dirty="0" smtClean="0"/>
          </a:p>
          <a:p>
            <a:r>
              <a:rPr lang="en-US" dirty="0" smtClean="0"/>
              <a:t>Bi-weekly planning meetings:</a:t>
            </a:r>
          </a:p>
          <a:p>
            <a:pPr lvl="1"/>
            <a:r>
              <a:rPr lang="en-US" dirty="0" smtClean="0"/>
              <a:t>Screening criteria</a:t>
            </a:r>
          </a:p>
          <a:p>
            <a:pPr lvl="1"/>
            <a:r>
              <a:rPr lang="en-US" dirty="0" smtClean="0"/>
              <a:t>All steps of the process</a:t>
            </a:r>
          </a:p>
          <a:p>
            <a:pPr lvl="1"/>
            <a:r>
              <a:rPr lang="en-US" dirty="0" smtClean="0"/>
              <a:t>Developed forms for use</a:t>
            </a:r>
          </a:p>
          <a:p>
            <a:pPr lvl="1"/>
            <a:r>
              <a:rPr lang="en-US" dirty="0" smtClean="0"/>
              <a:t>Established communication process between </a:t>
            </a:r>
            <a:r>
              <a:rPr lang="en-US" dirty="0" err="1" smtClean="0"/>
              <a:t>BarnesCare</a:t>
            </a:r>
            <a:r>
              <a:rPr lang="en-US" dirty="0" smtClean="0"/>
              <a:t> team and ACW</a:t>
            </a:r>
          </a:p>
        </p:txBody>
      </p:sp>
    </p:spTree>
    <p:extLst>
      <p:ext uri="{BB962C8B-B14F-4D97-AF65-F5344CB8AC3E}">
        <p14:creationId xmlns:p14="http://schemas.microsoft.com/office/powerpoint/2010/main" val="240679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2390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 for the process:</a:t>
            </a:r>
          </a:p>
          <a:p>
            <a:pPr lvl="1"/>
            <a:r>
              <a:rPr lang="en-US" dirty="0"/>
              <a:t>Time for </a:t>
            </a:r>
            <a:r>
              <a:rPr lang="en-US" dirty="0" smtClean="0"/>
              <a:t>screening, some may take longer</a:t>
            </a:r>
            <a:endParaRPr lang="en-US" dirty="0"/>
          </a:p>
          <a:p>
            <a:pPr lvl="1"/>
            <a:r>
              <a:rPr lang="en-US" dirty="0" smtClean="0"/>
              <a:t>Certain </a:t>
            </a:r>
            <a:r>
              <a:rPr lang="en-US" dirty="0"/>
              <a:t>paperwork required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will not </a:t>
            </a:r>
            <a:r>
              <a:rPr lang="en-US" dirty="0" smtClean="0"/>
              <a:t>pass</a:t>
            </a:r>
          </a:p>
          <a:p>
            <a:pPr lvl="1"/>
            <a:r>
              <a:rPr lang="en-US" dirty="0"/>
              <a:t>Number of staff and number of restrooms dictates number of tests per hour</a:t>
            </a:r>
          </a:p>
          <a:p>
            <a:pPr lvl="1"/>
            <a:endParaRPr lang="en-US" dirty="0"/>
          </a:p>
          <a:p>
            <a:r>
              <a:rPr lang="en-US" dirty="0" smtClean="0"/>
              <a:t>Computer modeling of process</a:t>
            </a:r>
          </a:p>
        </p:txBody>
      </p:sp>
    </p:spTree>
    <p:extLst>
      <p:ext uri="{BB962C8B-B14F-4D97-AF65-F5344CB8AC3E}">
        <p14:creationId xmlns:p14="http://schemas.microsoft.com/office/powerpoint/2010/main" val="394403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239000" cy="4830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/>
              <a:t>for screening:</a:t>
            </a:r>
          </a:p>
          <a:p>
            <a:pPr lvl="1"/>
            <a:r>
              <a:rPr lang="en-US" dirty="0"/>
              <a:t>Drug screen – 20 minutes</a:t>
            </a:r>
          </a:p>
          <a:p>
            <a:pPr lvl="1"/>
            <a:r>
              <a:rPr lang="en-US" dirty="0"/>
              <a:t>Breath alcohol screening – 10 minutes</a:t>
            </a:r>
          </a:p>
          <a:p>
            <a:pPr lvl="1"/>
            <a:r>
              <a:rPr lang="en-US" dirty="0"/>
              <a:t>Essential function screening – 20-30 </a:t>
            </a:r>
            <a:r>
              <a:rPr lang="en-US" dirty="0" smtClean="0"/>
              <a:t>minutes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Tested process by conducting a live person drill</a:t>
            </a:r>
          </a:p>
          <a:p>
            <a:r>
              <a:rPr lang="en-US" dirty="0" smtClean="0"/>
              <a:t>Learning from the drill reviewed and modified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3752"/>
            <a:ext cx="2464526" cy="24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696200" cy="2209800"/>
          </a:xfrm>
        </p:spPr>
        <p:txBody>
          <a:bodyPr/>
          <a:lstStyle/>
          <a:p>
            <a:r>
              <a:rPr lang="en-US" dirty="0" smtClean="0"/>
              <a:t>Safety training completed prior to entry to construction site for all new workers</a:t>
            </a:r>
          </a:p>
          <a:p>
            <a:endParaRPr lang="en-US" dirty="0" smtClean="0"/>
          </a:p>
          <a:p>
            <a:r>
              <a:rPr lang="en-US" dirty="0" smtClean="0"/>
              <a:t>Conducted daily at BarnesCare, 5000 Manchester, St. Louis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38280" r="8333" b="4428"/>
          <a:stretch/>
        </p:blipFill>
        <p:spPr>
          <a:xfrm flipH="1">
            <a:off x="5269922" y="4038600"/>
            <a:ext cx="3264477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07071"/>
            <a:ext cx="4575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Pre-access/pre-assignment </a:t>
            </a:r>
            <a:r>
              <a:rPr lang="en-US" dirty="0"/>
              <a:t>screening for substance abuse and baseline physical screening and functional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8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Pre-access/Pre-assignment</a:t>
            </a:r>
            <a:br>
              <a:rPr lang="en-US" dirty="0" smtClean="0"/>
            </a:br>
            <a:r>
              <a:rPr lang="en-US" dirty="0" smtClean="0"/>
              <a:t>Screening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Utilized written protocols</a:t>
            </a:r>
          </a:p>
          <a:p>
            <a:endParaRPr lang="en-US" dirty="0" smtClean="0"/>
          </a:p>
          <a:p>
            <a:r>
              <a:rPr lang="en-US" dirty="0" smtClean="0"/>
              <a:t>Testing prior to initial assignment</a:t>
            </a:r>
          </a:p>
          <a:p>
            <a:endParaRPr lang="en-US" dirty="0" smtClean="0"/>
          </a:p>
          <a:p>
            <a:r>
              <a:rPr lang="en-US" dirty="0" smtClean="0"/>
              <a:t>Elements of testing:</a:t>
            </a:r>
          </a:p>
          <a:p>
            <a:pPr lvl="1"/>
            <a:r>
              <a:rPr lang="en-US" dirty="0" smtClean="0"/>
              <a:t>Substance abuse</a:t>
            </a:r>
          </a:p>
          <a:p>
            <a:pPr lvl="2"/>
            <a:r>
              <a:rPr lang="en-US" dirty="0" smtClean="0"/>
              <a:t>Urine drug screen</a:t>
            </a:r>
          </a:p>
          <a:p>
            <a:pPr lvl="2"/>
            <a:r>
              <a:rPr lang="en-US" dirty="0" smtClean="0"/>
              <a:t>Breath alcohol testing</a:t>
            </a:r>
          </a:p>
          <a:p>
            <a:pPr lvl="1"/>
            <a:r>
              <a:rPr lang="en-US" dirty="0" smtClean="0"/>
              <a:t>Baseline physical screening and functional test</a:t>
            </a:r>
          </a:p>
          <a:p>
            <a:pPr lvl="2"/>
            <a:r>
              <a:rPr lang="en-US" dirty="0" smtClean="0"/>
              <a:t>Conducted by physical therapists</a:t>
            </a:r>
          </a:p>
          <a:p>
            <a:pPr lvl="2"/>
            <a:r>
              <a:rPr lang="en-US" dirty="0" smtClean="0"/>
              <a:t>Videotaped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3383"/>
      </p:ext>
    </p:extLst>
  </p:cSld>
  <p:clrMapOvr>
    <a:masterClrMapping/>
  </p:clrMapOvr>
</p:sld>
</file>

<file path=ppt/theme/theme1.xml><?xml version="1.0" encoding="utf-8"?>
<a:theme xmlns:a="http://schemas.openxmlformats.org/drawingml/2006/main" name="BJCtagline2016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JC tagline 2016 sample presentation.potx" id="{252281D9-76C0-44DF-BEBA-883DE9C65F41}" vid="{F762C54F-9C5B-45D0-B8BD-E3ECADBDCD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s" ma:contentTypeID="0x00030333B53185BE4ABA0C731AC29150B5" ma:contentTypeVersion="" ma:contentTypeDescription="" ma:contentTypeScope="" ma:versionID="b2a0a541aa4df26c7940627ce11e472c">
  <xsd:schema xmlns:xsd="http://www.w3.org/2001/XMLSchema" xmlns:p="http://schemas.microsoft.com/office/2006/metadata/properties" xmlns:ns1="B5330303-8531-4ABE-BA0C-731AC29150B5" xmlns:ns2="http://schemas.microsoft.com/sharepoint/v3" targetNamespace="http://schemas.microsoft.com/office/2006/metadata/properties" ma:root="true" ma:fieldsID="c808f25b94a993d4e6133b331d1510de" ns1:_="" ns2:_="">
    <xsd:import namespace="B5330303-8531-4ABE-BA0C-731AC29150B5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Last_x0020_Modified" minOccurs="0"/>
                <xsd:element ref="ns1:Created_x0020_Date" minOccurs="0"/>
                <xsd:element ref="ns1:FileRef" minOccurs="0"/>
                <xsd:element ref="ns2:File_x0020_Type" minOccurs="0"/>
                <xsd:element ref="ns2:HTML_x0020_File_x0020_Type" minOccurs="0"/>
                <xsd:element ref="ns1:Summary" minOccurs="0"/>
                <xsd:element ref="ns1:Expires" minOccurs="0"/>
                <xsd:element ref="ns1:SortOrder" minOccurs="0"/>
                <xsd:element ref="ns2:_ModerationComments" minOccurs="0"/>
                <xsd:element ref="ns2:_SourceUrl" minOccurs="0"/>
                <xsd:element ref="ns2:_SharedFileIndex" minOccurs="0"/>
                <xsd:element ref="ns2:ContentTypeId" minOccurs="0"/>
                <xsd:element ref="ns2:ID" minOccurs="0"/>
                <xsd:element ref="ns2:Author" minOccurs="0"/>
                <xsd:element ref="ns2:Editor" minOccurs="0"/>
                <xsd:element ref="ns2:_HasCopyDestinations" minOccurs="0"/>
                <xsd:element ref="ns2:_CopySource" minOccurs="0"/>
                <xsd:element ref="ns2:_ModerationStatus" minOccurs="0"/>
                <xsd:element ref="ns2:FileDirRef" minOccurs="0"/>
                <xsd:element ref="ns2:File_x0020_Size" minOccurs="0"/>
                <xsd:element ref="ns2:FSObjType" minOccurs="0"/>
                <xsd:element ref="ns2:CheckedOutUserId" minOccurs="0"/>
                <xsd:element ref="ns2:IsCheckedoutToLocal" minOccurs="0"/>
                <xsd:element ref="ns2:CheckoutUser" minOccurs="0"/>
                <xsd:element ref="ns2:UniqueId" minOccurs="0"/>
                <xsd:element ref="ns2:ProgId" minOccurs="0"/>
                <xsd:element ref="ns2:ScopeId" minOccurs="0"/>
                <xsd:element ref="ns2:VirusStatus" minOccurs="0"/>
                <xsd:element ref="ns2:CheckedOutTitle" minOccurs="0"/>
                <xsd:element ref="ns2:_CheckinComment" minOccurs="0"/>
                <xsd:element ref="ns2:MetaInfo" minOccurs="0"/>
                <xsd:element ref="ns2:_Level" minOccurs="0"/>
                <xsd:element ref="ns2:_IsCurrentVersion" minOccurs="0"/>
                <xsd:element ref="ns2:owshiddenversion" minOccurs="0"/>
                <xsd:element ref="ns2:_UIVersion" minOccurs="0"/>
                <xsd:element ref="ns2:_UIVersionString" minOccurs="0"/>
                <xsd:element ref="ns2:InstanceID" minOccurs="0"/>
                <xsd:element ref="ns2:Order" minOccurs="0"/>
                <xsd:element ref="ns2:GUID" minOccurs="0"/>
                <xsd:element ref="ns2:WorkflowVersion" minOccurs="0"/>
                <xsd:element ref="ns2:WorkflowInstanceID" minOccurs="0"/>
                <xsd:element ref="ns2:ParentVersionString" minOccurs="0"/>
                <xsd:element ref="ns2:ParentLeaf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5330303-8531-4ABE-BA0C-731AC29150B5" elementFormDefault="qualified">
    <xsd:import namespace="http://schemas.microsoft.com/office/2006/documentManagement/types"/>
    <xsd:element name="Last_x0020_Modified" ma:index="0" nillable="true" ma:displayName="Last Modified" ma:format="TRUE" ma:list="Docs" ma:internalName="Last_x0020_Modified" ma:readOnly="true" ma:showField="TimeLastModified">
      <xsd:simpleType>
        <xsd:restriction base="dms:Lookup"/>
      </xsd:simpleType>
    </xsd:element>
    <xsd:element name="Created_x0020_Date" ma:index="1" nillable="true" ma:displayName="Created Date" ma:format="TRUE" ma:list="Docs" ma:internalName="Created_x0020_Date" ma:readOnly="true" ma:showField="TimeCreated">
      <xsd:simpleType>
        <xsd:restriction base="dms:Lookup"/>
      </xsd:simpleType>
    </xsd:element>
    <xsd:element name="FileRef" ma:index="4" nillable="true" ma:displayName="File Name" ma:hidden="true" ma:list="Docs" ma:internalName="FileRef" ma:readOnly="true" ma:showField="FullUrl">
      <xsd:simpleType>
        <xsd:restriction base="dms:Lookup"/>
      </xsd:simpleType>
    </xsd:element>
    <xsd:element name="Summary" ma:index="11" nillable="true" ma:displayName="Summary" ma:internalName="Summary">
      <xsd:simpleType>
        <xsd:restriction base="dms:Text"/>
      </xsd:simpleType>
    </xsd:element>
    <xsd:element name="Expires" ma:index="12" nillable="true" ma:displayName="Expires" ma:format="DateOnly" ma:internalName="Expires">
      <xsd:simpleType>
        <xsd:restriction base="dms:DateTime"/>
      </xsd:simpleType>
    </xsd:element>
    <xsd:element name="SortOrder" ma:index="13" nillable="true" ma:displayName="Sort Order" ma:default="1" ma:internalName="SortOrder">
      <xsd:simpleType>
        <xsd:restriction base="dms:Number">
          <xsd:maxInclusive value="999"/>
          <xsd:minInclusive value="1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File_x0020_Type" ma:index="5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6" nillable="true" ma:displayName="HTML File Type" ma:hidden="true" ma:internalName="HTML_x0020_File_x0020_Type" ma:readOnly="true">
      <xsd:simpleType>
        <xsd:restriction base="dms:Text"/>
      </xsd:simpleType>
    </xsd:element>
    <xsd:element name="_ModerationComments" ma:index="14" nillable="true" ma:displayName="Approver Comments" ma:hidden="true" ma:internalName="_ModerationComments" ma:readOnly="true">
      <xsd:simpleType>
        <xsd:restriction base="dms:Note"/>
      </xsd:simpleType>
    </xsd:element>
    <xsd:element name="_SourceUrl" ma:index="16" nillable="true" ma:displayName="Source Url" ma:hidden="true" ma:internalName="_SourceUrl">
      <xsd:simpleType>
        <xsd:restriction base="dms:Text"/>
      </xsd:simpleType>
    </xsd:element>
    <xsd:element name="_SharedFileIndex" ma:index="17" nillable="true" ma:displayName="Shared File Index" ma:hidden="true" ma:internalName="_SharedFileIndex">
      <xsd:simpleType>
        <xsd:restriction base="dms:Text"/>
      </xsd:simpleType>
    </xsd:element>
    <xsd:element name="ContentTypeId" ma:index="18" nillable="true" ma:displayName="Content Type ID" ma:hidden="true" ma:internalName="ContentTypeId" ma:readOnly="true">
      <xsd:simpleType>
        <xsd:restriction base="dms:Unknown"/>
      </xsd:simpleType>
    </xsd:element>
    <xsd:element name="ID" ma:index="19" nillable="true" ma:displayName="ID" ma:internalName="ID" ma:readOnly="true">
      <xsd:simpleType>
        <xsd:restriction base="dms:Unknown"/>
      </xsd:simpleType>
    </xsd:element>
    <xsd:element name="Author" ma:index="2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4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5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6" nillable="true" ma:displayName="Copy Source" ma:internalName="_CopySource" ma:readOnly="true">
      <xsd:simpleType>
        <xsd:restriction base="dms:Text"/>
      </xsd:simpleType>
    </xsd:element>
    <xsd:element name="_ModerationStatus" ma:index="27" nillable="true" ma:displayName="Approval Status" ma:default="0" ma:hidden="true" ma:internalName="_ModerationStatus" ma:readOnly="true">
      <xsd:simpleType>
        <xsd:restriction base="dms:Unknown"/>
      </xsd:simpleType>
    </xsd:element>
    <xsd:element name="FileDirRef" ma:index="28" nillable="true" ma:displayName="Path" ma:hidden="true" ma:list="Docs" ma:internalName="FileDirRef" ma:readOnly="true" ma:showField="DirName">
      <xsd:simpleType>
        <xsd:restriction base="dms:Lookup"/>
      </xsd:simpleType>
    </xsd:element>
    <xsd:element name="File_x0020_Size" ma:index="29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0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2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3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4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5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36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7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8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9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0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48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9" nillable="true" ma:displayName="Level" ma:hidden="true" ma:internalName="_Level" ma:readOnly="true">
      <xsd:simpleType>
        <xsd:restriction base="dms:Unknown"/>
      </xsd:simpleType>
    </xsd:element>
    <xsd:element name="_IsCurrentVersion" ma:index="50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4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5" nillable="true" ma:displayName="UI Version" ma:hidden="true" ma:internalName="_UIVersion" ma:readOnly="true">
      <xsd:simpleType>
        <xsd:restriction base="dms:Unknown"/>
      </xsd:simpleType>
    </xsd:element>
    <xsd:element name="_UIVersionString" ma:index="56" nillable="true" ma:displayName="Version" ma:internalName="_UIVersionString" ma:readOnly="true">
      <xsd:simpleType>
        <xsd:restriction base="dms:Text"/>
      </xsd:simpleType>
    </xsd:element>
    <xsd:element name="InstanceID" ma:index="57" nillable="true" ma:displayName="Instance ID" ma:hidden="true" ma:internalName="InstanceID" ma:readOnly="true">
      <xsd:simpleType>
        <xsd:restriction base="dms:Unknown"/>
      </xsd:simpleType>
    </xsd:element>
    <xsd:element name="Order" ma:index="58" nillable="true" ma:displayName="Order" ma:hidden="true" ma:internalName="Order">
      <xsd:simpleType>
        <xsd:restriction base="dms:Number"/>
      </xsd:simpleType>
    </xsd:element>
    <xsd:element name="GUID" ma:index="59" nillable="true" ma:displayName="GUID" ma:hidden="true" ma:internalName="GUID" ma:readOnly="true">
      <xsd:simpleType>
        <xsd:restriction base="dms:Unknown"/>
      </xsd:simpleType>
    </xsd:element>
    <xsd:element name="WorkflowVersion" ma:index="60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1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2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3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 xmlns="B5330303-8531-4ABE-BA0C-731AC29150B5">Brand campaign template with positioning statement, elements locked</Summary>
    <Expires xmlns="B5330303-8531-4ABE-BA0C-731AC29150B5" xsi:nil="true"/>
    <_SourceUrl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SortOrder xmlns="B5330303-8531-4ABE-BA0C-731AC29150B5">1</SortOrder>
  </documentManagement>
</p:properties>
</file>

<file path=customXml/itemProps1.xml><?xml version="1.0" encoding="utf-8"?>
<ds:datastoreItem xmlns:ds="http://schemas.openxmlformats.org/officeDocument/2006/customXml" ds:itemID="{6286B8E0-8D3F-4E5D-913A-DE040969E0B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1F8BDE1-5FF8-4B84-B638-A26013617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30303-8531-4ABE-BA0C-731AC29150B5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3D22DA8-1C60-4775-A30A-A803D6748CB7}">
  <ds:schemaRefs>
    <ds:schemaRef ds:uri="http://purl.org/dc/terms/"/>
    <ds:schemaRef ds:uri="http://purl.org/dc/dcmitype/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5330303-8531-4ABE-BA0C-731AC29150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BJC PPT Template 2016</Template>
  <TotalTime>154</TotalTime>
  <Words>560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BJCtagline2016_1</vt:lpstr>
      <vt:lpstr>BJC HealthCare Campus Renewal Project</vt:lpstr>
      <vt:lpstr>Background</vt:lpstr>
      <vt:lpstr>Background</vt:lpstr>
      <vt:lpstr>Elements of OCIP Management</vt:lpstr>
      <vt:lpstr>Program Development</vt:lpstr>
      <vt:lpstr>Program Development</vt:lpstr>
      <vt:lpstr>Program Development</vt:lpstr>
      <vt:lpstr>Safety Training</vt:lpstr>
      <vt:lpstr>Pre-access/Pre-assignment Screening Program</vt:lpstr>
      <vt:lpstr>Substance Abuse Testing - Alcohol</vt:lpstr>
      <vt:lpstr>Substance Abuse Testing - Drugs</vt:lpstr>
      <vt:lpstr>Pre-Placement Physical Assessment</vt:lpstr>
      <vt:lpstr>Pre-Placement Physical Assessment</vt:lpstr>
      <vt:lpstr>PowerPoint Presentation</vt:lpstr>
      <vt:lpstr>Program Benefits</vt:lpstr>
    </vt:vector>
  </TitlesOfParts>
  <Company>BJC HealthCare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Title slide</dc:title>
  <dc:creator>Karin Lowery</dc:creator>
  <cp:lastModifiedBy>dlavallee</cp:lastModifiedBy>
  <cp:revision>17</cp:revision>
  <cp:lastPrinted>2016-01-20T17:11:10Z</cp:lastPrinted>
  <dcterms:created xsi:type="dcterms:W3CDTF">2018-02-05T21:14:12Z</dcterms:created>
  <dcterms:modified xsi:type="dcterms:W3CDTF">2018-02-07T14:14:46Z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ortOrder">
    <vt:lpwstr>1.00000000000000</vt:lpwstr>
  </property>
  <property fmtid="{D5CDD505-2E9C-101B-9397-08002B2CF9AE}" pid="3" name="Summary">
    <vt:lpwstr>Brand campaign template with positioning statement, elements locked</vt:lpwstr>
  </property>
  <property fmtid="{D5CDD505-2E9C-101B-9397-08002B2CF9AE}" pid="4" name="Expires">
    <vt:lpwstr/>
  </property>
  <property fmtid="{D5CDD505-2E9C-101B-9397-08002B2CF9AE}" pid="5" name="_SourceUrl">
    <vt:lpwstr/>
  </property>
  <property fmtid="{D5CDD505-2E9C-101B-9397-08002B2CF9AE}" pid="6" name="Order">
    <vt:lpwstr/>
  </property>
  <property fmtid="{D5CDD505-2E9C-101B-9397-08002B2CF9AE}" pid="7" name="_SharedFileIndex">
    <vt:lpwstr/>
  </property>
  <property fmtid="{D5CDD505-2E9C-101B-9397-08002B2CF9AE}" pid="8" name="MetaInfo">
    <vt:lpwstr/>
  </property>
</Properties>
</file>