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6" r:id="rId3"/>
    <p:sldId id="271" r:id="rId4"/>
    <p:sldId id="257" r:id="rId5"/>
    <p:sldId id="258" r:id="rId6"/>
    <p:sldId id="261" r:id="rId7"/>
    <p:sldId id="259" r:id="rId8"/>
    <p:sldId id="260" r:id="rId9"/>
    <p:sldId id="262" r:id="rId10"/>
    <p:sldId id="270" r:id="rId11"/>
    <p:sldId id="265" r:id="rId12"/>
    <p:sldId id="272" r:id="rId13"/>
    <p:sldId id="266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306" y="0"/>
                <a:ext cx="5452" cy="1045"/>
                <a:chOff x="306" y="0"/>
                <a:chExt cx="5452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3 w 305"/>
                    <a:gd name="T1" fmla="*/ 428 h 426"/>
                    <a:gd name="T2" fmla="*/ 307 w 305"/>
                    <a:gd name="T3" fmla="*/ 428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3 w 305"/>
                    <a:gd name="T9" fmla="*/ 428 h 426"/>
                    <a:gd name="T10" fmla="*/ 283 w 305"/>
                    <a:gd name="T11" fmla="*/ 428 h 426"/>
                    <a:gd name="T12" fmla="*/ 283 w 305"/>
                    <a:gd name="T13" fmla="*/ 428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8 h 486"/>
                    <a:gd name="T2" fmla="*/ 48 w 347"/>
                    <a:gd name="T3" fmla="*/ 488 h 486"/>
                    <a:gd name="T4" fmla="*/ 349 w 347"/>
                    <a:gd name="T5" fmla="*/ 72 h 486"/>
                    <a:gd name="T6" fmla="*/ 349 w 347"/>
                    <a:gd name="T7" fmla="*/ 0 h 486"/>
                    <a:gd name="T8" fmla="*/ 0 w 347"/>
                    <a:gd name="T9" fmla="*/ 488 h 486"/>
                    <a:gd name="T10" fmla="*/ 24 w 347"/>
                    <a:gd name="T11" fmla="*/ 488 h 486"/>
                    <a:gd name="T12" fmla="*/ 24 w 347"/>
                    <a:gd name="T13" fmla="*/ 488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355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2356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69CA-A6DC-4B45-B57F-A7412873B5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2" name="Picture 5" descr="SLCCC Logo 1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0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676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55010-2433-439D-9946-52449045D3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51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EF5F3-C732-487B-AB21-723F9CB96A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356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3 w 305"/>
                    <a:gd name="T1" fmla="*/ 428 h 426"/>
                    <a:gd name="T2" fmla="*/ 307 w 305"/>
                    <a:gd name="T3" fmla="*/ 428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3 w 305"/>
                    <a:gd name="T9" fmla="*/ 428 h 426"/>
                    <a:gd name="T10" fmla="*/ 283 w 305"/>
                    <a:gd name="T11" fmla="*/ 428 h 426"/>
                    <a:gd name="T12" fmla="*/ 283 w 305"/>
                    <a:gd name="T13" fmla="*/ 428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8 h 486"/>
                    <a:gd name="T2" fmla="*/ 48 w 347"/>
                    <a:gd name="T3" fmla="*/ 488 h 486"/>
                    <a:gd name="T4" fmla="*/ 349 w 347"/>
                    <a:gd name="T5" fmla="*/ 72 h 486"/>
                    <a:gd name="T6" fmla="*/ 349 w 347"/>
                    <a:gd name="T7" fmla="*/ 0 h 486"/>
                    <a:gd name="T8" fmla="*/ 0 w 347"/>
                    <a:gd name="T9" fmla="*/ 488 h 486"/>
                    <a:gd name="T10" fmla="*/ 24 w 347"/>
                    <a:gd name="T11" fmla="*/ 488 h 486"/>
                    <a:gd name="T12" fmla="*/ 24 w 347"/>
                    <a:gd name="T13" fmla="*/ 488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355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2356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69CA-A6DC-4B45-B57F-A7412873B5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805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0CC95-C790-4714-85F4-263B9017F9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517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6CCC6-23FB-47DB-9C67-EB0C9F2DEB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021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0A261-F87C-4B7F-95F1-DD70CDA852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135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70C2F-8CA0-4A90-811B-64893D7EF2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350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E76B7-CDC1-4AAE-9D52-493E449DE1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919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1118B-500B-4DDD-843F-835AC6F72B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4803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C42F7-9C86-440E-A705-1B960B3B97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316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0CC95-C790-4714-85F4-263B9017F9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5732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3BC7E-1655-4474-9B08-3C889F975E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83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55010-2433-439D-9946-52449045D3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3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EF5F3-C732-487B-AB21-723F9CB96A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06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6CCC6-23FB-47DB-9C67-EB0C9F2DEB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19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0A261-F87C-4B7F-95F1-DD70CDA852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3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70C2F-8CA0-4A90-811B-64893D7EF2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61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E76B7-CDC1-4AAE-9D52-493E449DE1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347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1118B-500B-4DDD-843F-835AC6F72B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24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C42F7-9C86-440E-A705-1B960B3B97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92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3BC7E-1655-4474-9B08-3C889F975E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45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1267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1269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0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1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2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3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4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5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6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7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8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9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0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1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2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3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4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5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6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7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8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9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90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91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92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93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129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29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29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29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29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0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0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0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0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0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0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0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0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0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0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07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3 w 305"/>
                    <a:gd name="T1" fmla="*/ 428 h 426"/>
                    <a:gd name="T2" fmla="*/ 307 w 305"/>
                    <a:gd name="T3" fmla="*/ 428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3 w 305"/>
                    <a:gd name="T9" fmla="*/ 428 h 426"/>
                    <a:gd name="T10" fmla="*/ 283 w 305"/>
                    <a:gd name="T11" fmla="*/ 428 h 426"/>
                    <a:gd name="T12" fmla="*/ 283 w 305"/>
                    <a:gd name="T13" fmla="*/ 428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8 h 486"/>
                    <a:gd name="T2" fmla="*/ 48 w 347"/>
                    <a:gd name="T3" fmla="*/ 488 h 486"/>
                    <a:gd name="T4" fmla="*/ 349 w 347"/>
                    <a:gd name="T5" fmla="*/ 72 h 486"/>
                    <a:gd name="T6" fmla="*/ 349 w 347"/>
                    <a:gd name="T7" fmla="*/ 0 h 486"/>
                    <a:gd name="T8" fmla="*/ 0 w 347"/>
                    <a:gd name="T9" fmla="*/ 488 h 486"/>
                    <a:gd name="T10" fmla="*/ 24 w 347"/>
                    <a:gd name="T11" fmla="*/ 488 h 486"/>
                    <a:gd name="T12" fmla="*/ 24 w 347"/>
                    <a:gd name="T13" fmla="*/ 488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131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1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1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1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1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1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2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2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2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1323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3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7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7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33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33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3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3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C07A0AB-89C0-4044-86CA-DF72F34A00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335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927699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1267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1269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0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1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2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3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4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5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6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7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8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9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0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1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2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3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4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5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6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7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8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9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90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91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92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93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129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29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29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29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29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0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0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0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0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0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0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0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0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0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0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07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3 w 305"/>
                    <a:gd name="T1" fmla="*/ 428 h 426"/>
                    <a:gd name="T2" fmla="*/ 307 w 305"/>
                    <a:gd name="T3" fmla="*/ 428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3 w 305"/>
                    <a:gd name="T9" fmla="*/ 428 h 426"/>
                    <a:gd name="T10" fmla="*/ 283 w 305"/>
                    <a:gd name="T11" fmla="*/ 428 h 426"/>
                    <a:gd name="T12" fmla="*/ 283 w 305"/>
                    <a:gd name="T13" fmla="*/ 428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8 h 486"/>
                    <a:gd name="T2" fmla="*/ 48 w 347"/>
                    <a:gd name="T3" fmla="*/ 488 h 486"/>
                    <a:gd name="T4" fmla="*/ 349 w 347"/>
                    <a:gd name="T5" fmla="*/ 72 h 486"/>
                    <a:gd name="T6" fmla="*/ 349 w 347"/>
                    <a:gd name="T7" fmla="*/ 0 h 486"/>
                    <a:gd name="T8" fmla="*/ 0 w 347"/>
                    <a:gd name="T9" fmla="*/ 488 h 486"/>
                    <a:gd name="T10" fmla="*/ 24 w 347"/>
                    <a:gd name="T11" fmla="*/ 488 h 486"/>
                    <a:gd name="T12" fmla="*/ 24 w 347"/>
                    <a:gd name="T13" fmla="*/ 488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131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1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1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1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1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1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2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2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32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1323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3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7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7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33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33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3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3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C07A0AB-89C0-4044-86CA-DF72F34A00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335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383510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Commissioning &amp; Startup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Greg Kanteres</a:t>
            </a:r>
          </a:p>
          <a:p>
            <a:r>
              <a:rPr lang="en-US" dirty="0" smtClean="0"/>
              <a:t>Eastman Chemical</a:t>
            </a:r>
          </a:p>
          <a:p>
            <a:r>
              <a:rPr lang="en-US" dirty="0" smtClean="0"/>
              <a:t>July 28,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54272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745" y="228600"/>
            <a:ext cx="822642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Innovative Commissioning Technologies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sz="3600" i="1" dirty="0">
                <a:solidFill>
                  <a:srgbClr val="FFFF00"/>
                </a:solidFill>
              </a:rPr>
              <a:t>– see handout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Smart P&amp;IDs</a:t>
            </a:r>
          </a:p>
          <a:p>
            <a:r>
              <a:rPr lang="en-US" dirty="0"/>
              <a:t>BIM Design </a:t>
            </a:r>
            <a:r>
              <a:rPr lang="en-US" dirty="0" smtClean="0"/>
              <a:t>Models / </a:t>
            </a:r>
            <a:r>
              <a:rPr lang="en-US" dirty="0" smtClean="0">
                <a:solidFill>
                  <a:srgbClr val="FFFF00"/>
                </a:solidFill>
              </a:rPr>
              <a:t>3D </a:t>
            </a:r>
            <a:r>
              <a:rPr lang="en-US" dirty="0">
                <a:solidFill>
                  <a:srgbClr val="FFFF00"/>
                </a:solidFill>
              </a:rPr>
              <a:t>Models</a:t>
            </a:r>
          </a:p>
          <a:p>
            <a:r>
              <a:rPr lang="en-US" dirty="0"/>
              <a:t>Asset Data Management/ Wireless Instrumentation</a:t>
            </a:r>
          </a:p>
          <a:p>
            <a:r>
              <a:rPr lang="en-US" dirty="0">
                <a:solidFill>
                  <a:srgbClr val="FFFF00"/>
                </a:solidFill>
              </a:rPr>
              <a:t>Simulation-based Virtual Commissioning &amp; Operator </a:t>
            </a:r>
            <a:r>
              <a:rPr lang="en-US" dirty="0" smtClean="0">
                <a:solidFill>
                  <a:srgbClr val="FFFF00"/>
                </a:solidFill>
              </a:rPr>
              <a:t>Training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Completion Management System</a:t>
            </a:r>
          </a:p>
        </p:txBody>
      </p:sp>
      <p:pic>
        <p:nvPicPr>
          <p:cNvPr id="4" name="Picture 6" descr="SLCCC Logo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0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5856231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0650" y="228600"/>
            <a:ext cx="7753350" cy="1143000"/>
          </a:xfrm>
        </p:spPr>
        <p:txBody>
          <a:bodyPr/>
          <a:lstStyle/>
          <a:p>
            <a:r>
              <a:rPr lang="en-US" dirty="0" smtClean="0"/>
              <a:t>Handouts</a:t>
            </a:r>
            <a:endParaRPr lang="en-US" dirty="0"/>
          </a:p>
        </p:txBody>
      </p:sp>
      <p:pic>
        <p:nvPicPr>
          <p:cNvPr id="4" name="Picture 6" descr="SLCCC Logo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0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CSF </a:t>
            </a:r>
            <a:r>
              <a:rPr lang="en-US" dirty="0"/>
              <a:t>Implementation </a:t>
            </a:r>
            <a:r>
              <a:rPr lang="en-US" dirty="0" smtClean="0"/>
              <a:t>Timing</a:t>
            </a:r>
          </a:p>
          <a:p>
            <a:r>
              <a:rPr lang="en-US" dirty="0" smtClean="0"/>
              <a:t>CSU Critical Success Factor Checklist</a:t>
            </a:r>
          </a:p>
          <a:p>
            <a:r>
              <a:rPr lang="en-US" dirty="0" smtClean="0"/>
              <a:t>Pre-commissioning versus Commissioning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355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Ensure that the importance of </a:t>
            </a:r>
            <a:r>
              <a:rPr lang="en-US" dirty="0">
                <a:solidFill>
                  <a:srgbClr val="FFFF00"/>
                </a:solidFill>
              </a:rPr>
              <a:t>CSU is widely recognized</a:t>
            </a:r>
            <a:r>
              <a:rPr lang="en-US" dirty="0"/>
              <a:t> </a:t>
            </a:r>
            <a:r>
              <a:rPr lang="en-US" dirty="0" smtClean="0"/>
              <a:t>among  all </a:t>
            </a:r>
            <a:r>
              <a:rPr lang="en-US" dirty="0"/>
              <a:t>key project participants and that greater focus is applied to </a:t>
            </a:r>
            <a:r>
              <a:rPr lang="en-US" dirty="0" smtClean="0"/>
              <a:t>its successful </a:t>
            </a:r>
            <a:r>
              <a:rPr lang="en-US" dirty="0"/>
              <a:t>pursuit.</a:t>
            </a:r>
          </a:p>
          <a:p>
            <a:r>
              <a:rPr lang="en-US" dirty="0" smtClean="0"/>
              <a:t>Work </a:t>
            </a:r>
            <a:r>
              <a:rPr lang="en-US" dirty="0"/>
              <a:t>diligently and collaboratively to achieve </a:t>
            </a:r>
            <a:r>
              <a:rPr lang="en-US" dirty="0" smtClean="0"/>
              <a:t>as many of </a:t>
            </a:r>
            <a:r>
              <a:rPr lang="en-US" dirty="0"/>
              <a:t>the </a:t>
            </a:r>
            <a:r>
              <a:rPr lang="en-US" dirty="0" smtClean="0"/>
              <a:t>critical success factors as feasible, </a:t>
            </a:r>
            <a:r>
              <a:rPr lang="en-US" dirty="0"/>
              <a:t>ensuring their initiation and integration into </a:t>
            </a:r>
            <a:r>
              <a:rPr lang="en-US" dirty="0" smtClean="0"/>
              <a:t>other project </a:t>
            </a:r>
            <a:r>
              <a:rPr lang="en-US" dirty="0"/>
              <a:t>processes </a:t>
            </a:r>
            <a:r>
              <a:rPr lang="en-US" dirty="0">
                <a:solidFill>
                  <a:srgbClr val="FFFF00"/>
                </a:solidFill>
                <a:effectLst/>
              </a:rPr>
              <a:t>early in the project’s planning and 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design phases</a:t>
            </a:r>
            <a:r>
              <a:rPr lang="en-US" dirty="0"/>
              <a:t>.</a:t>
            </a:r>
          </a:p>
          <a:p>
            <a:r>
              <a:rPr lang="en-US" dirty="0" smtClean="0"/>
              <a:t>Aggressively </a:t>
            </a:r>
            <a:r>
              <a:rPr lang="en-US" dirty="0"/>
              <a:t>seek out </a:t>
            </a:r>
            <a:r>
              <a:rPr lang="en-US" dirty="0">
                <a:solidFill>
                  <a:srgbClr val="FFFF00"/>
                </a:solidFill>
              </a:rPr>
              <a:t>lessons learned </a:t>
            </a:r>
            <a:r>
              <a:rPr lang="en-US" dirty="0"/>
              <a:t>from past CSU </a:t>
            </a:r>
            <a:r>
              <a:rPr lang="en-US" dirty="0" smtClean="0"/>
              <a:t>failures and </a:t>
            </a:r>
            <a:r>
              <a:rPr lang="en-US" dirty="0"/>
              <a:t>share these broadly among project and CSU managers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6" descr="SLCCC Logo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0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1052087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Definition of Startup</a:t>
            </a:r>
          </a:p>
          <a:p>
            <a:r>
              <a:rPr lang="en-US" dirty="0" smtClean="0"/>
              <a:t>CII Study of Commissioning &amp; Startup</a:t>
            </a:r>
          </a:p>
          <a:p>
            <a:r>
              <a:rPr lang="en-US" dirty="0" smtClean="0"/>
              <a:t>6 Research Objectives of RT312</a:t>
            </a:r>
          </a:p>
          <a:p>
            <a:r>
              <a:rPr lang="en-US" dirty="0" smtClean="0"/>
              <a:t>16 Commissioning &amp; Startup Critical Success Factors</a:t>
            </a:r>
          </a:p>
          <a:p>
            <a:r>
              <a:rPr lang="en-US" dirty="0"/>
              <a:t>3 Key Benchmarking Data </a:t>
            </a:r>
            <a:r>
              <a:rPr lang="en-US" dirty="0" smtClean="0"/>
              <a:t>Results </a:t>
            </a:r>
            <a:r>
              <a:rPr lang="en-US" dirty="0"/>
              <a:t>of </a:t>
            </a:r>
            <a:r>
              <a:rPr lang="en-US" dirty="0" smtClean="0"/>
              <a:t>CII Studies</a:t>
            </a:r>
          </a:p>
          <a:p>
            <a:r>
              <a:rPr lang="en-US" dirty="0" smtClean="0"/>
              <a:t>Innovative </a:t>
            </a:r>
            <a:r>
              <a:rPr lang="en-US" dirty="0"/>
              <a:t>Commissioning </a:t>
            </a:r>
            <a:r>
              <a:rPr lang="en-US" dirty="0" smtClean="0"/>
              <a:t>Technologies</a:t>
            </a:r>
          </a:p>
          <a:p>
            <a:r>
              <a:rPr lang="en-US" dirty="0" smtClean="0"/>
              <a:t>Other Handouts</a:t>
            </a:r>
          </a:p>
          <a:p>
            <a:r>
              <a:rPr lang="en-US" dirty="0" smtClean="0"/>
              <a:t>Recommendations</a:t>
            </a:r>
          </a:p>
          <a:p>
            <a:r>
              <a:rPr lang="en-US" dirty="0" smtClean="0"/>
              <a:t>Eastman Examples</a:t>
            </a:r>
            <a:endParaRPr lang="en-US" dirty="0"/>
          </a:p>
        </p:txBody>
      </p:sp>
      <p:pic>
        <p:nvPicPr>
          <p:cNvPr id="4" name="Picture 6" descr="SLCCC Logo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0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5664883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Startup?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Startup is defined as the transitional </a:t>
            </a:r>
            <a:r>
              <a:rPr lang="en-US" dirty="0" smtClean="0">
                <a:solidFill>
                  <a:srgbClr val="FFFF00"/>
                </a:solidFill>
              </a:rPr>
              <a:t>phase between plant construction completion and commercial operations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Startup encompasses all activities that bridge these two phases, including:</a:t>
            </a:r>
          </a:p>
          <a:p>
            <a:pPr marL="400050" lvl="1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systems turnover, check-out of systems, commissioning of systems, introduction of feedstock, and performance testing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4" name="Picture 6" descr="SLCCC Logo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0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012370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642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CII’s Study of </a:t>
            </a:r>
            <a:br>
              <a:rPr lang="en-US" dirty="0" smtClean="0"/>
            </a:br>
            <a:r>
              <a:rPr lang="en-US" dirty="0" smtClean="0"/>
              <a:t>Commissioning &amp; Startup (CSU)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CII identified management approaches and new technologies that will enable successful commissioning and startup of capital projects. </a:t>
            </a:r>
          </a:p>
        </p:txBody>
      </p:sp>
      <p:pic>
        <p:nvPicPr>
          <p:cNvPr id="4" name="Picture 6" descr="SLCCC Logo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0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304981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503237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 Research Objectives of RT 312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Broaden </a:t>
            </a:r>
            <a:r>
              <a:rPr lang="en-US" dirty="0"/>
              <a:t>the understanding of key terms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Critical </a:t>
            </a:r>
            <a:r>
              <a:rPr lang="en-US" dirty="0"/>
              <a:t>Success </a:t>
            </a:r>
            <a:r>
              <a:rPr lang="en-US" dirty="0" smtClean="0"/>
              <a:t>Factors (CSFs</a:t>
            </a:r>
            <a:r>
              <a:rPr lang="en-US" dirty="0"/>
              <a:t>) </a:t>
            </a:r>
            <a:r>
              <a:rPr lang="en-US" dirty="0" smtClean="0"/>
              <a:t>to use throughout execution of a project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barriers to achieving CSFs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Study the relative contribution of CSFs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Show how CSFs link to the CSU model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innovative technologies to leverage CSU performance</a:t>
            </a:r>
          </a:p>
        </p:txBody>
      </p:sp>
      <p:pic>
        <p:nvPicPr>
          <p:cNvPr id="4" name="Picture 6" descr="SLCCC Logo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0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726462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251" y="273050"/>
            <a:ext cx="716915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16 CSU Critical Success Factors </a:t>
            </a:r>
            <a:r>
              <a:rPr lang="en-US" sz="3600" i="1" dirty="0" smtClean="0">
                <a:solidFill>
                  <a:srgbClr val="FFFF00"/>
                </a:solidFill>
              </a:rPr>
              <a:t>– see handout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i="1" dirty="0" smtClean="0"/>
              <a:t>Initial List of 139 Potential Factors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6425" cy="449738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CSU Value Recognition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Critical Interfaces on Brownfield Projects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Adequate Funding for CSU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Alignment - PM, Operations, CSU, Engineering &amp; Construction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CSU Leadership Continuity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System Milestone Acceptance Criteria &amp; Deliverables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CSU System Engineering during FEED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Recognition of CSU Sequence Drivers</a:t>
            </a:r>
            <a:endParaRPr lang="en-US" dirty="0"/>
          </a:p>
        </p:txBody>
      </p:sp>
      <p:pic>
        <p:nvPicPr>
          <p:cNvPr id="4" name="Picture 6" descr="SLCCC Logo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0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7620582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3050"/>
            <a:ext cx="6929438" cy="1143000"/>
          </a:xfrm>
        </p:spPr>
        <p:txBody>
          <a:bodyPr/>
          <a:lstStyle/>
          <a:p>
            <a:r>
              <a:rPr lang="en-US" dirty="0" smtClean="0"/>
              <a:t>CSU Critical Success Factors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 Detailed CSU Execution Plan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Systems-focus in Detailed Design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CSU Check-sheets, Procedures and Tools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CSU Team Capability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Integrated Construction / CSU Schedule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Accurate As-built Information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Transition to Systems-based Management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Collaborative Approach to Construction - CSU Turnover</a:t>
            </a:r>
            <a:endParaRPr lang="en-US" dirty="0"/>
          </a:p>
        </p:txBody>
      </p:sp>
      <p:pic>
        <p:nvPicPr>
          <p:cNvPr id="4" name="Picture 6" descr="SLCCC Logo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0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673805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753" y="228600"/>
            <a:ext cx="8226425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3 Key </a:t>
            </a:r>
            <a:r>
              <a:rPr lang="en-US" dirty="0" smtClean="0"/>
              <a:t>Benchmarking Data </a:t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Results</a:t>
            </a:r>
            <a:r>
              <a:rPr lang="en-US" dirty="0" smtClean="0"/>
              <a:t> of Extensive CII Studies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Statistically significant correlation </a:t>
            </a:r>
            <a:r>
              <a:rPr lang="en-US" dirty="0"/>
              <a:t>between project performance and </a:t>
            </a:r>
            <a:r>
              <a:rPr lang="en-US" dirty="0" smtClean="0"/>
              <a:t>implementation of </a:t>
            </a:r>
            <a:r>
              <a:rPr lang="en-US" dirty="0"/>
              <a:t>CII’s Planning for Startup best practice.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400" b="1" dirty="0" smtClean="0"/>
              <a:t>Owners</a:t>
            </a:r>
            <a:r>
              <a:rPr lang="en-US" sz="3400" b="1" dirty="0"/>
              <a:t>’ </a:t>
            </a:r>
            <a:r>
              <a:rPr lang="en-US" sz="3400" b="1" dirty="0" smtClean="0"/>
              <a:t>projects </a:t>
            </a:r>
            <a:r>
              <a:rPr lang="en-US" sz="3400" dirty="0" smtClean="0"/>
              <a:t>with </a:t>
            </a:r>
            <a:r>
              <a:rPr lang="en-US" sz="3400" dirty="0">
                <a:solidFill>
                  <a:srgbClr val="FFFF00"/>
                </a:solidFill>
              </a:rPr>
              <a:t>high use of Planning for Startup came in 1.7 percent </a:t>
            </a:r>
            <a:r>
              <a:rPr lang="en-US" sz="3400" dirty="0" smtClean="0">
                <a:solidFill>
                  <a:srgbClr val="FFFF00"/>
                </a:solidFill>
              </a:rPr>
              <a:t>under budget </a:t>
            </a:r>
            <a:r>
              <a:rPr lang="en-US" sz="3400" dirty="0">
                <a:solidFill>
                  <a:srgbClr val="FFFF00"/>
                </a:solidFill>
              </a:rPr>
              <a:t>and averaged just 1.1 percent schedule growth</a:t>
            </a:r>
            <a:r>
              <a:rPr lang="en-US" sz="3400" dirty="0"/>
              <a:t>; </a:t>
            </a:r>
            <a:r>
              <a:rPr lang="en-US" sz="3400" dirty="0" smtClean="0"/>
              <a:t>while projects </a:t>
            </a:r>
            <a:r>
              <a:rPr lang="en-US" sz="3400" dirty="0"/>
              <a:t>with </a:t>
            </a:r>
            <a:r>
              <a:rPr lang="en-US" sz="3400" dirty="0">
                <a:solidFill>
                  <a:srgbClr val="FFFF00"/>
                </a:solidFill>
              </a:rPr>
              <a:t>low implementation of Planning for Startup </a:t>
            </a:r>
            <a:r>
              <a:rPr lang="en-US" sz="3400" dirty="0" smtClean="0">
                <a:solidFill>
                  <a:srgbClr val="FFFF00"/>
                </a:solidFill>
              </a:rPr>
              <a:t>averaged 5.7 </a:t>
            </a:r>
            <a:r>
              <a:rPr lang="en-US" sz="3400" dirty="0">
                <a:solidFill>
                  <a:srgbClr val="FFFF00"/>
                </a:solidFill>
              </a:rPr>
              <a:t>percent cost growth and 9.0 percent schedule growth</a:t>
            </a:r>
            <a:r>
              <a:rPr lang="en-US" sz="3400" dirty="0" smtClean="0"/>
              <a:t>.</a:t>
            </a:r>
            <a:endParaRPr lang="en-US" sz="3400" dirty="0"/>
          </a:p>
        </p:txBody>
      </p:sp>
      <p:pic>
        <p:nvPicPr>
          <p:cNvPr id="4" name="Picture 6" descr="SLCCC Logo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0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5343707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116" y="304800"/>
            <a:ext cx="822642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Benchmarking Data Results of Extensive CII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6425" cy="4497387"/>
          </a:xfrm>
        </p:spPr>
        <p:txBody>
          <a:bodyPr>
            <a:normAutofit fontScale="92500" lnSpcReduction="10000"/>
          </a:bodyPr>
          <a:lstStyle/>
          <a:p>
            <a:pPr marL="971550" lvl="1" indent="-514350">
              <a:buFont typeface="+mj-lt"/>
              <a:buAutoNum type="arabicPeriod" startAt="2"/>
            </a:pPr>
            <a:r>
              <a:rPr lang="en-US" sz="3600" dirty="0" smtClean="0"/>
              <a:t>Contractors </a:t>
            </a:r>
            <a:r>
              <a:rPr lang="en-US" sz="3400" dirty="0"/>
              <a:t>with </a:t>
            </a:r>
            <a:r>
              <a:rPr lang="en-US" sz="3400" dirty="0">
                <a:solidFill>
                  <a:srgbClr val="FFFF00"/>
                </a:solidFill>
              </a:rPr>
              <a:t>high levels of implementation of Planning </a:t>
            </a:r>
            <a:r>
              <a:rPr lang="en-US" sz="3400" dirty="0" smtClean="0">
                <a:solidFill>
                  <a:srgbClr val="FFFF00"/>
                </a:solidFill>
              </a:rPr>
              <a:t>for </a:t>
            </a:r>
            <a:r>
              <a:rPr lang="en-US" sz="3400" dirty="0">
                <a:solidFill>
                  <a:srgbClr val="FFFF00"/>
                </a:solidFill>
              </a:rPr>
              <a:t>Startup experienced a 3.4 percent cost underrun</a:t>
            </a:r>
            <a:r>
              <a:rPr lang="en-US" sz="3400" dirty="0"/>
              <a:t>, </a:t>
            </a:r>
            <a:r>
              <a:rPr lang="en-US" sz="3400" dirty="0" smtClean="0"/>
              <a:t>compared to </a:t>
            </a:r>
            <a:r>
              <a:rPr lang="en-US" sz="3400" dirty="0">
                <a:solidFill>
                  <a:srgbClr val="FFFF00"/>
                </a:solidFill>
              </a:rPr>
              <a:t>6.9 percent cost growth on projects with low use of the </a:t>
            </a:r>
            <a:r>
              <a:rPr lang="en-US" sz="3400" dirty="0" smtClean="0">
                <a:solidFill>
                  <a:srgbClr val="FFFF00"/>
                </a:solidFill>
              </a:rPr>
              <a:t>best practice</a:t>
            </a:r>
            <a:r>
              <a:rPr lang="en-US" sz="3400" dirty="0" smtClean="0"/>
              <a:t> </a:t>
            </a:r>
            <a:r>
              <a:rPr lang="en-US" sz="3400" dirty="0"/>
              <a:t>(CII 2010).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sz="3400" dirty="0" smtClean="0"/>
              <a:t>Increased levels </a:t>
            </a:r>
            <a:r>
              <a:rPr lang="en-US" sz="3400" dirty="0"/>
              <a:t>of </a:t>
            </a:r>
            <a:r>
              <a:rPr lang="en-US" sz="3400" dirty="0">
                <a:solidFill>
                  <a:srgbClr val="FFFF00"/>
                </a:solidFill>
              </a:rPr>
              <a:t>modularization led to reductions in commissioning </a:t>
            </a:r>
            <a:r>
              <a:rPr lang="en-US" sz="3400" dirty="0" smtClean="0">
                <a:solidFill>
                  <a:srgbClr val="FFFF00"/>
                </a:solidFill>
              </a:rPr>
              <a:t>cost and </a:t>
            </a:r>
            <a:r>
              <a:rPr lang="en-US" sz="3400" dirty="0">
                <a:solidFill>
                  <a:srgbClr val="FFFF00"/>
                </a:solidFill>
              </a:rPr>
              <a:t>schedule</a:t>
            </a:r>
            <a:r>
              <a:rPr lang="en-US" sz="3400" dirty="0"/>
              <a:t>, and led to overall startup success (CII 2012).</a:t>
            </a:r>
          </a:p>
        </p:txBody>
      </p:sp>
      <p:pic>
        <p:nvPicPr>
          <p:cNvPr id="4" name="Picture 6" descr="SLCCC Logo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0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4629010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Fading Grid">
  <a:themeElements>
    <a:clrScheme name="Fading Grid 3">
      <a:dk1>
        <a:srgbClr val="010199"/>
      </a:dk1>
      <a:lt1>
        <a:srgbClr val="FFFFFF"/>
      </a:lt1>
      <a:dk2>
        <a:srgbClr val="000099"/>
      </a:dk2>
      <a:lt2>
        <a:srgbClr val="CCFFFF"/>
      </a:lt2>
      <a:accent1>
        <a:srgbClr val="00C600"/>
      </a:accent1>
      <a:accent2>
        <a:srgbClr val="01017D"/>
      </a:accent2>
      <a:accent3>
        <a:srgbClr val="AAAACA"/>
      </a:accent3>
      <a:accent4>
        <a:srgbClr val="DADADA"/>
      </a:accent4>
      <a:accent5>
        <a:srgbClr val="AADFAA"/>
      </a:accent5>
      <a:accent6>
        <a:srgbClr val="010171"/>
      </a:accent6>
      <a:hlink>
        <a:srgbClr val="FFE701"/>
      </a:hlink>
      <a:folHlink>
        <a:srgbClr val="3366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ading Grid">
  <a:themeElements>
    <a:clrScheme name="Fading Grid 3">
      <a:dk1>
        <a:srgbClr val="010199"/>
      </a:dk1>
      <a:lt1>
        <a:srgbClr val="FFFFFF"/>
      </a:lt1>
      <a:dk2>
        <a:srgbClr val="000099"/>
      </a:dk2>
      <a:lt2>
        <a:srgbClr val="CCFFFF"/>
      </a:lt2>
      <a:accent1>
        <a:srgbClr val="00C600"/>
      </a:accent1>
      <a:accent2>
        <a:srgbClr val="01017D"/>
      </a:accent2>
      <a:accent3>
        <a:srgbClr val="AAAACA"/>
      </a:accent3>
      <a:accent4>
        <a:srgbClr val="DADADA"/>
      </a:accent4>
      <a:accent5>
        <a:srgbClr val="AADFAA"/>
      </a:accent5>
      <a:accent6>
        <a:srgbClr val="010171"/>
      </a:accent6>
      <a:hlink>
        <a:srgbClr val="FFE701"/>
      </a:hlink>
      <a:folHlink>
        <a:srgbClr val="3366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Fading Grid 3">
    <a:dk1>
      <a:srgbClr val="010199"/>
    </a:dk1>
    <a:lt1>
      <a:srgbClr val="FFFFFF"/>
    </a:lt1>
    <a:dk2>
      <a:srgbClr val="000099"/>
    </a:dk2>
    <a:lt2>
      <a:srgbClr val="CCFFFF"/>
    </a:lt2>
    <a:accent1>
      <a:srgbClr val="00C600"/>
    </a:accent1>
    <a:accent2>
      <a:srgbClr val="01017D"/>
    </a:accent2>
    <a:accent3>
      <a:srgbClr val="AAAACA"/>
    </a:accent3>
    <a:accent4>
      <a:srgbClr val="DADADA"/>
    </a:accent4>
    <a:accent5>
      <a:srgbClr val="AADFAA"/>
    </a:accent5>
    <a:accent6>
      <a:srgbClr val="010171"/>
    </a:accent6>
    <a:hlink>
      <a:srgbClr val="FFE701"/>
    </a:hlink>
    <a:folHlink>
      <a:srgbClr val="3366FF"/>
    </a:folHlink>
  </a:clrScheme>
</a:themeOverride>
</file>

<file path=ppt/theme/themeOverride10.xml><?xml version="1.0" encoding="utf-8"?>
<a:themeOverride xmlns:a="http://schemas.openxmlformats.org/drawingml/2006/main">
  <a:clrScheme name="Fading Grid 3">
    <a:dk1>
      <a:srgbClr val="010199"/>
    </a:dk1>
    <a:lt1>
      <a:srgbClr val="FFFFFF"/>
    </a:lt1>
    <a:dk2>
      <a:srgbClr val="000099"/>
    </a:dk2>
    <a:lt2>
      <a:srgbClr val="CCFFFF"/>
    </a:lt2>
    <a:accent1>
      <a:srgbClr val="00C600"/>
    </a:accent1>
    <a:accent2>
      <a:srgbClr val="01017D"/>
    </a:accent2>
    <a:accent3>
      <a:srgbClr val="AAAACA"/>
    </a:accent3>
    <a:accent4>
      <a:srgbClr val="DADADA"/>
    </a:accent4>
    <a:accent5>
      <a:srgbClr val="AADFAA"/>
    </a:accent5>
    <a:accent6>
      <a:srgbClr val="010171"/>
    </a:accent6>
    <a:hlink>
      <a:srgbClr val="FFE701"/>
    </a:hlink>
    <a:folHlink>
      <a:srgbClr val="3366FF"/>
    </a:folHlink>
  </a:clrScheme>
</a:themeOverride>
</file>

<file path=ppt/theme/themeOverride11.xml><?xml version="1.0" encoding="utf-8"?>
<a:themeOverride xmlns:a="http://schemas.openxmlformats.org/drawingml/2006/main">
  <a:clrScheme name="Fading Grid 3">
    <a:dk1>
      <a:srgbClr val="010199"/>
    </a:dk1>
    <a:lt1>
      <a:srgbClr val="FFFFFF"/>
    </a:lt1>
    <a:dk2>
      <a:srgbClr val="000099"/>
    </a:dk2>
    <a:lt2>
      <a:srgbClr val="CCFFFF"/>
    </a:lt2>
    <a:accent1>
      <a:srgbClr val="00C600"/>
    </a:accent1>
    <a:accent2>
      <a:srgbClr val="01017D"/>
    </a:accent2>
    <a:accent3>
      <a:srgbClr val="AAAACA"/>
    </a:accent3>
    <a:accent4>
      <a:srgbClr val="DADADA"/>
    </a:accent4>
    <a:accent5>
      <a:srgbClr val="AADFAA"/>
    </a:accent5>
    <a:accent6>
      <a:srgbClr val="010171"/>
    </a:accent6>
    <a:hlink>
      <a:srgbClr val="FFE701"/>
    </a:hlink>
    <a:folHlink>
      <a:srgbClr val="3366FF"/>
    </a:folHlink>
  </a:clrScheme>
</a:themeOverride>
</file>

<file path=ppt/theme/themeOverride2.xml><?xml version="1.0" encoding="utf-8"?>
<a:themeOverride xmlns:a="http://schemas.openxmlformats.org/drawingml/2006/main">
  <a:clrScheme name="Fading Grid 3">
    <a:dk1>
      <a:srgbClr val="010199"/>
    </a:dk1>
    <a:lt1>
      <a:srgbClr val="FFFFFF"/>
    </a:lt1>
    <a:dk2>
      <a:srgbClr val="000099"/>
    </a:dk2>
    <a:lt2>
      <a:srgbClr val="CCFFFF"/>
    </a:lt2>
    <a:accent1>
      <a:srgbClr val="00C600"/>
    </a:accent1>
    <a:accent2>
      <a:srgbClr val="01017D"/>
    </a:accent2>
    <a:accent3>
      <a:srgbClr val="AAAACA"/>
    </a:accent3>
    <a:accent4>
      <a:srgbClr val="DADADA"/>
    </a:accent4>
    <a:accent5>
      <a:srgbClr val="AADFAA"/>
    </a:accent5>
    <a:accent6>
      <a:srgbClr val="010171"/>
    </a:accent6>
    <a:hlink>
      <a:srgbClr val="FFE701"/>
    </a:hlink>
    <a:folHlink>
      <a:srgbClr val="3366FF"/>
    </a:folHlink>
  </a:clrScheme>
</a:themeOverride>
</file>

<file path=ppt/theme/themeOverride3.xml><?xml version="1.0" encoding="utf-8"?>
<a:themeOverride xmlns:a="http://schemas.openxmlformats.org/drawingml/2006/main">
  <a:clrScheme name="Fading Grid 3">
    <a:dk1>
      <a:srgbClr val="010199"/>
    </a:dk1>
    <a:lt1>
      <a:srgbClr val="FFFFFF"/>
    </a:lt1>
    <a:dk2>
      <a:srgbClr val="000099"/>
    </a:dk2>
    <a:lt2>
      <a:srgbClr val="CCFFFF"/>
    </a:lt2>
    <a:accent1>
      <a:srgbClr val="00C600"/>
    </a:accent1>
    <a:accent2>
      <a:srgbClr val="01017D"/>
    </a:accent2>
    <a:accent3>
      <a:srgbClr val="AAAACA"/>
    </a:accent3>
    <a:accent4>
      <a:srgbClr val="DADADA"/>
    </a:accent4>
    <a:accent5>
      <a:srgbClr val="AADFAA"/>
    </a:accent5>
    <a:accent6>
      <a:srgbClr val="010171"/>
    </a:accent6>
    <a:hlink>
      <a:srgbClr val="FFE701"/>
    </a:hlink>
    <a:folHlink>
      <a:srgbClr val="3366FF"/>
    </a:folHlink>
  </a:clrScheme>
</a:themeOverride>
</file>

<file path=ppt/theme/themeOverride4.xml><?xml version="1.0" encoding="utf-8"?>
<a:themeOverride xmlns:a="http://schemas.openxmlformats.org/drawingml/2006/main">
  <a:clrScheme name="Fading Grid 3">
    <a:dk1>
      <a:srgbClr val="010199"/>
    </a:dk1>
    <a:lt1>
      <a:srgbClr val="FFFFFF"/>
    </a:lt1>
    <a:dk2>
      <a:srgbClr val="000099"/>
    </a:dk2>
    <a:lt2>
      <a:srgbClr val="CCFFFF"/>
    </a:lt2>
    <a:accent1>
      <a:srgbClr val="00C600"/>
    </a:accent1>
    <a:accent2>
      <a:srgbClr val="01017D"/>
    </a:accent2>
    <a:accent3>
      <a:srgbClr val="AAAACA"/>
    </a:accent3>
    <a:accent4>
      <a:srgbClr val="DADADA"/>
    </a:accent4>
    <a:accent5>
      <a:srgbClr val="AADFAA"/>
    </a:accent5>
    <a:accent6>
      <a:srgbClr val="010171"/>
    </a:accent6>
    <a:hlink>
      <a:srgbClr val="FFE701"/>
    </a:hlink>
    <a:folHlink>
      <a:srgbClr val="3366FF"/>
    </a:folHlink>
  </a:clrScheme>
</a:themeOverride>
</file>

<file path=ppt/theme/themeOverride5.xml><?xml version="1.0" encoding="utf-8"?>
<a:themeOverride xmlns:a="http://schemas.openxmlformats.org/drawingml/2006/main">
  <a:clrScheme name="Fading Grid 3">
    <a:dk1>
      <a:srgbClr val="010199"/>
    </a:dk1>
    <a:lt1>
      <a:srgbClr val="FFFFFF"/>
    </a:lt1>
    <a:dk2>
      <a:srgbClr val="000099"/>
    </a:dk2>
    <a:lt2>
      <a:srgbClr val="CCFFFF"/>
    </a:lt2>
    <a:accent1>
      <a:srgbClr val="00C600"/>
    </a:accent1>
    <a:accent2>
      <a:srgbClr val="01017D"/>
    </a:accent2>
    <a:accent3>
      <a:srgbClr val="AAAACA"/>
    </a:accent3>
    <a:accent4>
      <a:srgbClr val="DADADA"/>
    </a:accent4>
    <a:accent5>
      <a:srgbClr val="AADFAA"/>
    </a:accent5>
    <a:accent6>
      <a:srgbClr val="010171"/>
    </a:accent6>
    <a:hlink>
      <a:srgbClr val="FFE701"/>
    </a:hlink>
    <a:folHlink>
      <a:srgbClr val="3366FF"/>
    </a:folHlink>
  </a:clrScheme>
</a:themeOverride>
</file>

<file path=ppt/theme/themeOverride6.xml><?xml version="1.0" encoding="utf-8"?>
<a:themeOverride xmlns:a="http://schemas.openxmlformats.org/drawingml/2006/main">
  <a:clrScheme name="Fading Grid 3">
    <a:dk1>
      <a:srgbClr val="010199"/>
    </a:dk1>
    <a:lt1>
      <a:srgbClr val="FFFFFF"/>
    </a:lt1>
    <a:dk2>
      <a:srgbClr val="000099"/>
    </a:dk2>
    <a:lt2>
      <a:srgbClr val="CCFFFF"/>
    </a:lt2>
    <a:accent1>
      <a:srgbClr val="00C600"/>
    </a:accent1>
    <a:accent2>
      <a:srgbClr val="01017D"/>
    </a:accent2>
    <a:accent3>
      <a:srgbClr val="AAAACA"/>
    </a:accent3>
    <a:accent4>
      <a:srgbClr val="DADADA"/>
    </a:accent4>
    <a:accent5>
      <a:srgbClr val="AADFAA"/>
    </a:accent5>
    <a:accent6>
      <a:srgbClr val="010171"/>
    </a:accent6>
    <a:hlink>
      <a:srgbClr val="FFE701"/>
    </a:hlink>
    <a:folHlink>
      <a:srgbClr val="3366FF"/>
    </a:folHlink>
  </a:clrScheme>
</a:themeOverride>
</file>

<file path=ppt/theme/themeOverride7.xml><?xml version="1.0" encoding="utf-8"?>
<a:themeOverride xmlns:a="http://schemas.openxmlformats.org/drawingml/2006/main">
  <a:clrScheme name="Fading Grid 3">
    <a:dk1>
      <a:srgbClr val="010199"/>
    </a:dk1>
    <a:lt1>
      <a:srgbClr val="FFFFFF"/>
    </a:lt1>
    <a:dk2>
      <a:srgbClr val="000099"/>
    </a:dk2>
    <a:lt2>
      <a:srgbClr val="CCFFFF"/>
    </a:lt2>
    <a:accent1>
      <a:srgbClr val="00C600"/>
    </a:accent1>
    <a:accent2>
      <a:srgbClr val="01017D"/>
    </a:accent2>
    <a:accent3>
      <a:srgbClr val="AAAACA"/>
    </a:accent3>
    <a:accent4>
      <a:srgbClr val="DADADA"/>
    </a:accent4>
    <a:accent5>
      <a:srgbClr val="AADFAA"/>
    </a:accent5>
    <a:accent6>
      <a:srgbClr val="010171"/>
    </a:accent6>
    <a:hlink>
      <a:srgbClr val="FFE701"/>
    </a:hlink>
    <a:folHlink>
      <a:srgbClr val="3366FF"/>
    </a:folHlink>
  </a:clrScheme>
</a:themeOverride>
</file>

<file path=ppt/theme/themeOverride8.xml><?xml version="1.0" encoding="utf-8"?>
<a:themeOverride xmlns:a="http://schemas.openxmlformats.org/drawingml/2006/main">
  <a:clrScheme name="Fading Grid 3">
    <a:dk1>
      <a:srgbClr val="010199"/>
    </a:dk1>
    <a:lt1>
      <a:srgbClr val="FFFFFF"/>
    </a:lt1>
    <a:dk2>
      <a:srgbClr val="000099"/>
    </a:dk2>
    <a:lt2>
      <a:srgbClr val="CCFFFF"/>
    </a:lt2>
    <a:accent1>
      <a:srgbClr val="00C600"/>
    </a:accent1>
    <a:accent2>
      <a:srgbClr val="01017D"/>
    </a:accent2>
    <a:accent3>
      <a:srgbClr val="AAAACA"/>
    </a:accent3>
    <a:accent4>
      <a:srgbClr val="DADADA"/>
    </a:accent4>
    <a:accent5>
      <a:srgbClr val="AADFAA"/>
    </a:accent5>
    <a:accent6>
      <a:srgbClr val="010171"/>
    </a:accent6>
    <a:hlink>
      <a:srgbClr val="FFE701"/>
    </a:hlink>
    <a:folHlink>
      <a:srgbClr val="3366FF"/>
    </a:folHlink>
  </a:clrScheme>
</a:themeOverride>
</file>

<file path=ppt/theme/themeOverride9.xml><?xml version="1.0" encoding="utf-8"?>
<a:themeOverride xmlns:a="http://schemas.openxmlformats.org/drawingml/2006/main">
  <a:clrScheme name="Fading Grid 3">
    <a:dk1>
      <a:srgbClr val="010199"/>
    </a:dk1>
    <a:lt1>
      <a:srgbClr val="FFFFFF"/>
    </a:lt1>
    <a:dk2>
      <a:srgbClr val="000099"/>
    </a:dk2>
    <a:lt2>
      <a:srgbClr val="CCFFFF"/>
    </a:lt2>
    <a:accent1>
      <a:srgbClr val="00C600"/>
    </a:accent1>
    <a:accent2>
      <a:srgbClr val="01017D"/>
    </a:accent2>
    <a:accent3>
      <a:srgbClr val="AAAACA"/>
    </a:accent3>
    <a:accent4>
      <a:srgbClr val="DADADA"/>
    </a:accent4>
    <a:accent5>
      <a:srgbClr val="AADFAA"/>
    </a:accent5>
    <a:accent6>
      <a:srgbClr val="010171"/>
    </a:accent6>
    <a:hlink>
      <a:srgbClr val="FFE701"/>
    </a:hlink>
    <a:folHlink>
      <a:srgbClr val="3366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516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1_Fading Grid</vt:lpstr>
      <vt:lpstr>Fading Grid</vt:lpstr>
      <vt:lpstr>Commissioning &amp; Startup</vt:lpstr>
      <vt:lpstr>Agenda</vt:lpstr>
      <vt:lpstr>What is Startup?</vt:lpstr>
      <vt:lpstr>CII’s Study of  Commissioning &amp; Startup (CSU)</vt:lpstr>
      <vt:lpstr>6 Research Objectives of RT 312</vt:lpstr>
      <vt:lpstr>16 CSU Critical Success Factors – see handout Initial List of 139 Potential Factors</vt:lpstr>
      <vt:lpstr>CSU Critical Success Factors (cont.)</vt:lpstr>
      <vt:lpstr>3 Key Benchmarking Data  Results of Extensive CII Studies </vt:lpstr>
      <vt:lpstr>Benchmarking Data Results of Extensive CII Studies</vt:lpstr>
      <vt:lpstr>Innovative Commissioning Technologies – see handout</vt:lpstr>
      <vt:lpstr>Handouts</vt:lpstr>
      <vt:lpstr>Recommendations</vt:lpstr>
    </vt:vector>
  </TitlesOfParts>
  <Company>Eastman Chemical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Commissioning &amp; Startup</dc:title>
  <dc:creator>Kanteres, Gregory A</dc:creator>
  <cp:lastModifiedBy>dlavallee</cp:lastModifiedBy>
  <cp:revision>23</cp:revision>
  <cp:lastPrinted>2016-07-19T19:03:23Z</cp:lastPrinted>
  <dcterms:created xsi:type="dcterms:W3CDTF">2016-07-09T15:13:20Z</dcterms:created>
  <dcterms:modified xsi:type="dcterms:W3CDTF">2016-07-21T16:35:47Z</dcterms:modified>
</cp:coreProperties>
</file>