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9" r:id="rId4"/>
    <p:sldId id="258" r:id="rId5"/>
    <p:sldId id="260" r:id="rId6"/>
    <p:sldId id="265"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32" autoAdjust="0"/>
    <p:restoredTop sz="94660"/>
  </p:normalViewPr>
  <p:slideViewPr>
    <p:cSldViewPr snapToGrid="0">
      <p:cViewPr>
        <p:scale>
          <a:sx n="80" d="100"/>
          <a:sy n="80" d="100"/>
        </p:scale>
        <p:origin x="1716" y="276"/>
      </p:cViewPr>
      <p:guideLst>
        <p:guide orient="horz" pos="2160"/>
        <p:guide pos="3840"/>
      </p:guideLst>
    </p:cSldViewPr>
  </p:slideViewPr>
  <p:notesTextViewPr>
    <p:cViewPr>
      <p:scale>
        <a:sx n="1" d="1"/>
        <a:sy n="1" d="1"/>
      </p:scale>
      <p:origin x="0" y="0"/>
    </p:cViewPr>
  </p:notesTextViewPr>
  <p:sorterViewPr>
    <p:cViewPr>
      <p:scale>
        <a:sx n="100" d="100"/>
        <a:sy n="100" d="100"/>
      </p:scale>
      <p:origin x="0" y="1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t>St. Louis Workforce</a:t>
            </a:r>
            <a:r>
              <a:rPr lang="en-US" sz="2000" b="1" baseline="0" dirty="0"/>
              <a:t> Requirements</a:t>
            </a:r>
            <a:endParaRPr lang="en-US" sz="2000" b="1" dirty="0"/>
          </a:p>
        </c:rich>
      </c:tx>
      <c:layout/>
      <c:overlay val="0"/>
      <c:spPr>
        <a:noFill/>
        <a:ln>
          <a:noFill/>
        </a:ln>
        <a:effectLst/>
      </c:spPr>
    </c:title>
    <c:autoTitleDeleted val="0"/>
    <c:plotArea>
      <c:layout/>
      <c:areaChart>
        <c:grouping val="stacked"/>
        <c:varyColors val="0"/>
        <c:ser>
          <c:idx val="0"/>
          <c:order val="0"/>
          <c:tx>
            <c:strRef>
              <c:f>'STL Projects (2)'!$A$7</c:f>
              <c:strCache>
                <c:ptCount val="1"/>
                <c:pt idx="0">
                  <c:v>STL Riverfront Stadium</c:v>
                </c:pt>
              </c:strCache>
            </c:strRef>
          </c:tx>
          <c:spPr>
            <a:solidFill>
              <a:schemeClr val="accent1"/>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(2)'!$B$7:$BO$7</c:f>
              <c:numCache>
                <c:formatCode>General</c:formatCode>
                <c:ptCount val="66"/>
                <c:pt idx="26">
                  <c:v>60</c:v>
                </c:pt>
                <c:pt idx="27">
                  <c:v>100</c:v>
                </c:pt>
                <c:pt idx="28">
                  <c:v>300</c:v>
                </c:pt>
                <c:pt idx="29">
                  <c:v>500</c:v>
                </c:pt>
                <c:pt idx="30">
                  <c:v>600</c:v>
                </c:pt>
                <c:pt idx="31">
                  <c:v>800</c:v>
                </c:pt>
                <c:pt idx="32">
                  <c:v>1000</c:v>
                </c:pt>
                <c:pt idx="33">
                  <c:v>1200</c:v>
                </c:pt>
                <c:pt idx="34">
                  <c:v>1200</c:v>
                </c:pt>
                <c:pt idx="35">
                  <c:v>1400</c:v>
                </c:pt>
                <c:pt idx="36">
                  <c:v>1400</c:v>
                </c:pt>
                <c:pt idx="37">
                  <c:v>1600</c:v>
                </c:pt>
                <c:pt idx="38">
                  <c:v>1800</c:v>
                </c:pt>
                <c:pt idx="39">
                  <c:v>1800</c:v>
                </c:pt>
                <c:pt idx="40">
                  <c:v>2000</c:v>
                </c:pt>
                <c:pt idx="41">
                  <c:v>1800</c:v>
                </c:pt>
                <c:pt idx="42">
                  <c:v>1800</c:v>
                </c:pt>
                <c:pt idx="43">
                  <c:v>1600</c:v>
                </c:pt>
                <c:pt idx="44">
                  <c:v>1600</c:v>
                </c:pt>
                <c:pt idx="45">
                  <c:v>1400</c:v>
                </c:pt>
                <c:pt idx="46">
                  <c:v>1400</c:v>
                </c:pt>
                <c:pt idx="47">
                  <c:v>1200</c:v>
                </c:pt>
                <c:pt idx="48">
                  <c:v>1000</c:v>
                </c:pt>
                <c:pt idx="49">
                  <c:v>1000</c:v>
                </c:pt>
                <c:pt idx="50">
                  <c:v>880</c:v>
                </c:pt>
                <c:pt idx="51">
                  <c:v>800</c:v>
                </c:pt>
                <c:pt idx="52">
                  <c:v>800</c:v>
                </c:pt>
                <c:pt idx="53">
                  <c:v>800</c:v>
                </c:pt>
                <c:pt idx="54">
                  <c:v>600</c:v>
                </c:pt>
                <c:pt idx="55">
                  <c:v>600</c:v>
                </c:pt>
                <c:pt idx="56">
                  <c:v>400</c:v>
                </c:pt>
                <c:pt idx="57">
                  <c:v>400</c:v>
                </c:pt>
                <c:pt idx="58">
                  <c:v>400</c:v>
                </c:pt>
                <c:pt idx="59">
                  <c:v>400</c:v>
                </c:pt>
                <c:pt idx="60">
                  <c:v>400</c:v>
                </c:pt>
                <c:pt idx="61">
                  <c:v>400</c:v>
                </c:pt>
                <c:pt idx="62">
                  <c:v>400</c:v>
                </c:pt>
                <c:pt idx="63">
                  <c:v>400</c:v>
                </c:pt>
                <c:pt idx="64">
                  <c:v>400</c:v>
                </c:pt>
              </c:numCache>
            </c:numRef>
          </c:val>
        </c:ser>
        <c:ser>
          <c:idx val="1"/>
          <c:order val="1"/>
          <c:tx>
            <c:strRef>
              <c:f>'STL Projects (2)'!$A$8</c:f>
              <c:strCache>
                <c:ptCount val="1"/>
                <c:pt idx="0">
                  <c:v>ACW BJC Campus Renewal Phase 2</c:v>
                </c:pt>
              </c:strCache>
            </c:strRef>
          </c:tx>
          <c:spPr>
            <a:solidFill>
              <a:schemeClr val="accent2"/>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(2)'!$B$8:$BO$8</c:f>
              <c:numCache>
                <c:formatCode>General</c:formatCode>
                <c:ptCount val="66"/>
                <c:pt idx="37">
                  <c:v>4</c:v>
                </c:pt>
                <c:pt idx="38">
                  <c:v>4</c:v>
                </c:pt>
                <c:pt idx="39">
                  <c:v>6</c:v>
                </c:pt>
                <c:pt idx="40">
                  <c:v>6</c:v>
                </c:pt>
                <c:pt idx="41">
                  <c:v>6</c:v>
                </c:pt>
                <c:pt idx="42">
                  <c:v>50</c:v>
                </c:pt>
                <c:pt idx="43">
                  <c:v>66</c:v>
                </c:pt>
                <c:pt idx="44">
                  <c:v>70</c:v>
                </c:pt>
                <c:pt idx="45">
                  <c:v>84</c:v>
                </c:pt>
                <c:pt idx="46">
                  <c:v>94</c:v>
                </c:pt>
                <c:pt idx="47">
                  <c:v>111</c:v>
                </c:pt>
                <c:pt idx="48">
                  <c:v>152</c:v>
                </c:pt>
                <c:pt idx="49">
                  <c:v>172</c:v>
                </c:pt>
                <c:pt idx="50">
                  <c:v>173</c:v>
                </c:pt>
                <c:pt idx="51">
                  <c:v>186</c:v>
                </c:pt>
                <c:pt idx="52">
                  <c:v>219</c:v>
                </c:pt>
                <c:pt idx="53">
                  <c:v>223</c:v>
                </c:pt>
                <c:pt idx="54">
                  <c:v>241</c:v>
                </c:pt>
                <c:pt idx="55">
                  <c:v>296</c:v>
                </c:pt>
                <c:pt idx="56">
                  <c:v>290</c:v>
                </c:pt>
                <c:pt idx="57">
                  <c:v>312</c:v>
                </c:pt>
                <c:pt idx="58">
                  <c:v>357</c:v>
                </c:pt>
                <c:pt idx="59">
                  <c:v>377</c:v>
                </c:pt>
                <c:pt idx="60">
                  <c:v>241</c:v>
                </c:pt>
                <c:pt idx="61">
                  <c:v>296</c:v>
                </c:pt>
                <c:pt idx="62">
                  <c:v>290</c:v>
                </c:pt>
                <c:pt idx="63">
                  <c:v>312</c:v>
                </c:pt>
                <c:pt idx="64">
                  <c:v>357</c:v>
                </c:pt>
                <c:pt idx="65">
                  <c:v>377</c:v>
                </c:pt>
              </c:numCache>
            </c:numRef>
          </c:val>
        </c:ser>
        <c:ser>
          <c:idx val="2"/>
          <c:order val="2"/>
          <c:tx>
            <c:strRef>
              <c:f>'STL Projects (2)'!$A$9</c:f>
              <c:strCache>
                <c:ptCount val="1"/>
                <c:pt idx="0">
                  <c:v>ACW BJC Campus Renewal</c:v>
                </c:pt>
              </c:strCache>
            </c:strRef>
          </c:tx>
          <c:spPr>
            <a:solidFill>
              <a:schemeClr val="accent3"/>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(2)'!$B$9:$BO$9</c:f>
              <c:numCache>
                <c:formatCode>General</c:formatCode>
                <c:ptCount val="66"/>
                <c:pt idx="5">
                  <c:v>4</c:v>
                </c:pt>
                <c:pt idx="6">
                  <c:v>4</c:v>
                </c:pt>
                <c:pt idx="7">
                  <c:v>6</c:v>
                </c:pt>
                <c:pt idx="8">
                  <c:v>6</c:v>
                </c:pt>
                <c:pt idx="9">
                  <c:v>6</c:v>
                </c:pt>
                <c:pt idx="10">
                  <c:v>50</c:v>
                </c:pt>
                <c:pt idx="11">
                  <c:v>66</c:v>
                </c:pt>
                <c:pt idx="12">
                  <c:v>70</c:v>
                </c:pt>
                <c:pt idx="13">
                  <c:v>84</c:v>
                </c:pt>
                <c:pt idx="14">
                  <c:v>94</c:v>
                </c:pt>
                <c:pt idx="15">
                  <c:v>111</c:v>
                </c:pt>
                <c:pt idx="16">
                  <c:v>152</c:v>
                </c:pt>
                <c:pt idx="17">
                  <c:v>172</c:v>
                </c:pt>
                <c:pt idx="18">
                  <c:v>173</c:v>
                </c:pt>
                <c:pt idx="19">
                  <c:v>186</c:v>
                </c:pt>
                <c:pt idx="20">
                  <c:v>219</c:v>
                </c:pt>
                <c:pt idx="21">
                  <c:v>223</c:v>
                </c:pt>
                <c:pt idx="22">
                  <c:v>241</c:v>
                </c:pt>
                <c:pt idx="23">
                  <c:v>296</c:v>
                </c:pt>
                <c:pt idx="24">
                  <c:v>290</c:v>
                </c:pt>
                <c:pt idx="25">
                  <c:v>312</c:v>
                </c:pt>
                <c:pt idx="26">
                  <c:v>357</c:v>
                </c:pt>
                <c:pt idx="27">
                  <c:v>377</c:v>
                </c:pt>
                <c:pt idx="28">
                  <c:v>395</c:v>
                </c:pt>
                <c:pt idx="29">
                  <c:v>415</c:v>
                </c:pt>
                <c:pt idx="30">
                  <c:v>510</c:v>
                </c:pt>
                <c:pt idx="31">
                  <c:v>632</c:v>
                </c:pt>
                <c:pt idx="32">
                  <c:v>687</c:v>
                </c:pt>
                <c:pt idx="33">
                  <c:v>728</c:v>
                </c:pt>
                <c:pt idx="34">
                  <c:v>806</c:v>
                </c:pt>
                <c:pt idx="35">
                  <c:v>826</c:v>
                </c:pt>
                <c:pt idx="36">
                  <c:v>956</c:v>
                </c:pt>
                <c:pt idx="37">
                  <c:v>956</c:v>
                </c:pt>
                <c:pt idx="38">
                  <c:v>984</c:v>
                </c:pt>
                <c:pt idx="39">
                  <c:v>891</c:v>
                </c:pt>
                <c:pt idx="40">
                  <c:v>701</c:v>
                </c:pt>
                <c:pt idx="41">
                  <c:v>608</c:v>
                </c:pt>
                <c:pt idx="42">
                  <c:v>508</c:v>
                </c:pt>
                <c:pt idx="43">
                  <c:v>393</c:v>
                </c:pt>
                <c:pt idx="44">
                  <c:v>257</c:v>
                </c:pt>
                <c:pt idx="45">
                  <c:v>104</c:v>
                </c:pt>
                <c:pt idx="46">
                  <c:v>76</c:v>
                </c:pt>
                <c:pt idx="47">
                  <c:v>57</c:v>
                </c:pt>
                <c:pt idx="48">
                  <c:v>52</c:v>
                </c:pt>
              </c:numCache>
            </c:numRef>
          </c:val>
        </c:ser>
        <c:ser>
          <c:idx val="3"/>
          <c:order val="3"/>
          <c:tx>
            <c:strRef>
              <c:f>'STL Projects (2)'!$A$10</c:f>
              <c:strCache>
                <c:ptCount val="1"/>
                <c:pt idx="0">
                  <c:v>Jefferson Barrack Hospital</c:v>
                </c:pt>
              </c:strCache>
            </c:strRef>
          </c:tx>
          <c:spPr>
            <a:solidFill>
              <a:schemeClr val="accent4"/>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(2)'!$B$10:$BO$10</c:f>
              <c:numCache>
                <c:formatCode>General</c:formatCode>
                <c:ptCount val="66"/>
                <c:pt idx="0">
                  <c:v>20</c:v>
                </c:pt>
                <c:pt idx="1">
                  <c:v>30</c:v>
                </c:pt>
                <c:pt idx="2">
                  <c:v>50</c:v>
                </c:pt>
                <c:pt idx="3">
                  <c:v>125</c:v>
                </c:pt>
                <c:pt idx="4">
                  <c:v>125</c:v>
                </c:pt>
                <c:pt idx="5">
                  <c:v>150</c:v>
                </c:pt>
                <c:pt idx="6">
                  <c:v>150</c:v>
                </c:pt>
                <c:pt idx="7">
                  <c:v>180</c:v>
                </c:pt>
                <c:pt idx="8">
                  <c:v>180</c:v>
                </c:pt>
                <c:pt idx="9">
                  <c:v>180</c:v>
                </c:pt>
                <c:pt idx="10">
                  <c:v>200</c:v>
                </c:pt>
                <c:pt idx="11">
                  <c:v>200</c:v>
                </c:pt>
                <c:pt idx="12">
                  <c:v>220</c:v>
                </c:pt>
                <c:pt idx="13">
                  <c:v>234</c:v>
                </c:pt>
                <c:pt idx="14">
                  <c:v>234</c:v>
                </c:pt>
                <c:pt idx="15">
                  <c:v>234</c:v>
                </c:pt>
                <c:pt idx="16">
                  <c:v>220</c:v>
                </c:pt>
                <c:pt idx="17">
                  <c:v>200</c:v>
                </c:pt>
                <c:pt idx="18">
                  <c:v>200</c:v>
                </c:pt>
                <c:pt idx="19">
                  <c:v>200</c:v>
                </c:pt>
                <c:pt idx="20">
                  <c:v>180</c:v>
                </c:pt>
                <c:pt idx="21">
                  <c:v>150</c:v>
                </c:pt>
                <c:pt idx="22">
                  <c:v>150</c:v>
                </c:pt>
                <c:pt idx="23">
                  <c:v>125</c:v>
                </c:pt>
                <c:pt idx="24">
                  <c:v>125</c:v>
                </c:pt>
                <c:pt idx="25">
                  <c:v>100</c:v>
                </c:pt>
                <c:pt idx="26">
                  <c:v>50</c:v>
                </c:pt>
                <c:pt idx="27">
                  <c:v>50</c:v>
                </c:pt>
                <c:pt idx="28">
                  <c:v>25</c:v>
                </c:pt>
                <c:pt idx="29">
                  <c:v>25</c:v>
                </c:pt>
              </c:numCache>
            </c:numRef>
          </c:val>
        </c:ser>
        <c:ser>
          <c:idx val="4"/>
          <c:order val="4"/>
          <c:tx>
            <c:strRef>
              <c:f>'STL Projects (2)'!$A$11</c:f>
              <c:strCache>
                <c:ptCount val="1"/>
                <c:pt idx="0">
                  <c:v>St. Louis County Family Courts</c:v>
                </c:pt>
              </c:strCache>
            </c:strRef>
          </c:tx>
          <c:spPr>
            <a:solidFill>
              <a:schemeClr val="accent5"/>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(2)'!$B$11:$BO$11</c:f>
              <c:numCache>
                <c:formatCode>General</c:formatCode>
                <c:ptCount val="66"/>
                <c:pt idx="5">
                  <c:v>25</c:v>
                </c:pt>
                <c:pt idx="6">
                  <c:v>25</c:v>
                </c:pt>
                <c:pt idx="7">
                  <c:v>25</c:v>
                </c:pt>
                <c:pt idx="8">
                  <c:v>50</c:v>
                </c:pt>
                <c:pt idx="9">
                  <c:v>50</c:v>
                </c:pt>
                <c:pt idx="10">
                  <c:v>100</c:v>
                </c:pt>
                <c:pt idx="11">
                  <c:v>130</c:v>
                </c:pt>
                <c:pt idx="12">
                  <c:v>150</c:v>
                </c:pt>
                <c:pt idx="13">
                  <c:v>180</c:v>
                </c:pt>
                <c:pt idx="14">
                  <c:v>200</c:v>
                </c:pt>
                <c:pt idx="15">
                  <c:v>220</c:v>
                </c:pt>
                <c:pt idx="16">
                  <c:v>230</c:v>
                </c:pt>
                <c:pt idx="17">
                  <c:v>250</c:v>
                </c:pt>
                <c:pt idx="18">
                  <c:v>250</c:v>
                </c:pt>
                <c:pt idx="19">
                  <c:v>275</c:v>
                </c:pt>
                <c:pt idx="20">
                  <c:v>275</c:v>
                </c:pt>
                <c:pt idx="21">
                  <c:v>275</c:v>
                </c:pt>
                <c:pt idx="22">
                  <c:v>250</c:v>
                </c:pt>
                <c:pt idx="23">
                  <c:v>250</c:v>
                </c:pt>
                <c:pt idx="24">
                  <c:v>230</c:v>
                </c:pt>
                <c:pt idx="25">
                  <c:v>220</c:v>
                </c:pt>
                <c:pt idx="26">
                  <c:v>200</c:v>
                </c:pt>
                <c:pt idx="27">
                  <c:v>180</c:v>
                </c:pt>
                <c:pt idx="28">
                  <c:v>150</c:v>
                </c:pt>
                <c:pt idx="29">
                  <c:v>130</c:v>
                </c:pt>
                <c:pt idx="30">
                  <c:v>100</c:v>
                </c:pt>
                <c:pt idx="31">
                  <c:v>50</c:v>
                </c:pt>
                <c:pt idx="32">
                  <c:v>50</c:v>
                </c:pt>
                <c:pt idx="33">
                  <c:v>50</c:v>
                </c:pt>
                <c:pt idx="34">
                  <c:v>50</c:v>
                </c:pt>
                <c:pt idx="35">
                  <c:v>50</c:v>
                </c:pt>
              </c:numCache>
            </c:numRef>
          </c:val>
        </c:ser>
        <c:ser>
          <c:idx val="5"/>
          <c:order val="5"/>
          <c:tx>
            <c:strRef>
              <c:f>'STL Projects (2)'!$A$12</c:f>
              <c:strCache>
                <c:ptCount val="1"/>
                <c:pt idx="0">
                  <c:v>Cortex Phase III</c:v>
                </c:pt>
              </c:strCache>
            </c:strRef>
          </c:tx>
          <c:spPr>
            <a:solidFill>
              <a:schemeClr val="accent6"/>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(2)'!$B$12:$BO$12</c:f>
              <c:numCache>
                <c:formatCode>General</c:formatCode>
                <c:ptCount val="66"/>
                <c:pt idx="12">
                  <c:v>40</c:v>
                </c:pt>
                <c:pt idx="13">
                  <c:v>50</c:v>
                </c:pt>
                <c:pt idx="14">
                  <c:v>50</c:v>
                </c:pt>
                <c:pt idx="15">
                  <c:v>60</c:v>
                </c:pt>
                <c:pt idx="16">
                  <c:v>60</c:v>
                </c:pt>
                <c:pt idx="17">
                  <c:v>70</c:v>
                </c:pt>
                <c:pt idx="18">
                  <c:v>90</c:v>
                </c:pt>
                <c:pt idx="19">
                  <c:v>90</c:v>
                </c:pt>
                <c:pt idx="20">
                  <c:v>90</c:v>
                </c:pt>
                <c:pt idx="21">
                  <c:v>80</c:v>
                </c:pt>
                <c:pt idx="22">
                  <c:v>70</c:v>
                </c:pt>
                <c:pt idx="23">
                  <c:v>70</c:v>
                </c:pt>
                <c:pt idx="24">
                  <c:v>60</c:v>
                </c:pt>
                <c:pt idx="25">
                  <c:v>50</c:v>
                </c:pt>
                <c:pt idx="26">
                  <c:v>40</c:v>
                </c:pt>
                <c:pt idx="27">
                  <c:v>30</c:v>
                </c:pt>
                <c:pt idx="28">
                  <c:v>10</c:v>
                </c:pt>
              </c:numCache>
            </c:numRef>
          </c:val>
        </c:ser>
        <c:ser>
          <c:idx val="6"/>
          <c:order val="6"/>
          <c:tx>
            <c:strRef>
              <c:f>'STL Projects (2)'!$A$13</c:f>
              <c:strCache>
                <c:ptCount val="1"/>
                <c:pt idx="0">
                  <c:v>Cortex Phase IV</c:v>
                </c:pt>
              </c:strCache>
            </c:strRef>
          </c:tx>
          <c:spPr>
            <a:solidFill>
              <a:schemeClr val="accent1">
                <a:lumMod val="6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(2)'!$B$13:$BO$13</c:f>
              <c:numCache>
                <c:formatCode>General</c:formatCode>
                <c:ptCount val="66"/>
                <c:pt idx="29">
                  <c:v>40</c:v>
                </c:pt>
                <c:pt idx="30">
                  <c:v>50</c:v>
                </c:pt>
                <c:pt idx="31">
                  <c:v>50</c:v>
                </c:pt>
                <c:pt idx="32">
                  <c:v>60</c:v>
                </c:pt>
                <c:pt idx="33">
                  <c:v>60</c:v>
                </c:pt>
                <c:pt idx="34">
                  <c:v>70</c:v>
                </c:pt>
                <c:pt idx="35">
                  <c:v>90</c:v>
                </c:pt>
                <c:pt idx="36">
                  <c:v>90</c:v>
                </c:pt>
                <c:pt idx="37">
                  <c:v>90</c:v>
                </c:pt>
                <c:pt idx="38">
                  <c:v>80</c:v>
                </c:pt>
                <c:pt idx="39">
                  <c:v>70</c:v>
                </c:pt>
                <c:pt idx="40">
                  <c:v>70</c:v>
                </c:pt>
                <c:pt idx="41">
                  <c:v>60</c:v>
                </c:pt>
                <c:pt idx="42">
                  <c:v>50</c:v>
                </c:pt>
                <c:pt idx="43">
                  <c:v>40</c:v>
                </c:pt>
                <c:pt idx="44">
                  <c:v>30</c:v>
                </c:pt>
                <c:pt idx="45">
                  <c:v>10</c:v>
                </c:pt>
              </c:numCache>
            </c:numRef>
          </c:val>
        </c:ser>
        <c:ser>
          <c:idx val="7"/>
          <c:order val="7"/>
          <c:tx>
            <c:strRef>
              <c:f>'STL Projects (2)'!$A$14</c:f>
              <c:strCache>
                <c:ptCount val="1"/>
                <c:pt idx="0">
                  <c:v>UMSL Benton/Stadler Hall Renovations</c:v>
                </c:pt>
              </c:strCache>
            </c:strRef>
          </c:tx>
          <c:spPr>
            <a:solidFill>
              <a:schemeClr val="accent2">
                <a:lumMod val="6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(2)'!$B$14:$BO$14</c:f>
              <c:numCache>
                <c:formatCode>General</c:formatCode>
                <c:ptCount val="66"/>
                <c:pt idx="10">
                  <c:v>10</c:v>
                </c:pt>
                <c:pt idx="11">
                  <c:v>30</c:v>
                </c:pt>
                <c:pt idx="12">
                  <c:v>50</c:v>
                </c:pt>
                <c:pt idx="13">
                  <c:v>100</c:v>
                </c:pt>
                <c:pt idx="14">
                  <c:v>110</c:v>
                </c:pt>
                <c:pt idx="15">
                  <c:v>120</c:v>
                </c:pt>
                <c:pt idx="16">
                  <c:v>130</c:v>
                </c:pt>
                <c:pt idx="17">
                  <c:v>150</c:v>
                </c:pt>
                <c:pt idx="18">
                  <c:v>180</c:v>
                </c:pt>
                <c:pt idx="19">
                  <c:v>180</c:v>
                </c:pt>
                <c:pt idx="20">
                  <c:v>150</c:v>
                </c:pt>
                <c:pt idx="21">
                  <c:v>130</c:v>
                </c:pt>
                <c:pt idx="22">
                  <c:v>130</c:v>
                </c:pt>
                <c:pt idx="23">
                  <c:v>120</c:v>
                </c:pt>
                <c:pt idx="24">
                  <c:v>100</c:v>
                </c:pt>
                <c:pt idx="25">
                  <c:v>50</c:v>
                </c:pt>
                <c:pt idx="26">
                  <c:v>40</c:v>
                </c:pt>
                <c:pt idx="27">
                  <c:v>30</c:v>
                </c:pt>
                <c:pt idx="28">
                  <c:v>20</c:v>
                </c:pt>
                <c:pt idx="29">
                  <c:v>10</c:v>
                </c:pt>
                <c:pt idx="30">
                  <c:v>10</c:v>
                </c:pt>
                <c:pt idx="31">
                  <c:v>10</c:v>
                </c:pt>
              </c:numCache>
            </c:numRef>
          </c:val>
        </c:ser>
        <c:ser>
          <c:idx val="8"/>
          <c:order val="8"/>
          <c:tx>
            <c:strRef>
              <c:f>'STL Projects (2)'!$A$15</c:f>
              <c:strCache>
                <c:ptCount val="1"/>
                <c:pt idx="0">
                  <c:v>UMSL School of Nursing</c:v>
                </c:pt>
              </c:strCache>
            </c:strRef>
          </c:tx>
          <c:spPr>
            <a:solidFill>
              <a:schemeClr val="accent3">
                <a:lumMod val="6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(2)'!$B$15:$BO$15</c:f>
              <c:numCache>
                <c:formatCode>General</c:formatCode>
                <c:ptCount val="66"/>
                <c:pt idx="21">
                  <c:v>20</c:v>
                </c:pt>
                <c:pt idx="22">
                  <c:v>30</c:v>
                </c:pt>
                <c:pt idx="23">
                  <c:v>50</c:v>
                </c:pt>
                <c:pt idx="24">
                  <c:v>125</c:v>
                </c:pt>
                <c:pt idx="25">
                  <c:v>125</c:v>
                </c:pt>
                <c:pt idx="26">
                  <c:v>125</c:v>
                </c:pt>
                <c:pt idx="27">
                  <c:v>125</c:v>
                </c:pt>
                <c:pt idx="28">
                  <c:v>150</c:v>
                </c:pt>
                <c:pt idx="29">
                  <c:v>150</c:v>
                </c:pt>
                <c:pt idx="30">
                  <c:v>150</c:v>
                </c:pt>
                <c:pt idx="31">
                  <c:v>150</c:v>
                </c:pt>
                <c:pt idx="32">
                  <c:v>150</c:v>
                </c:pt>
                <c:pt idx="33">
                  <c:v>150</c:v>
                </c:pt>
                <c:pt idx="34">
                  <c:v>150</c:v>
                </c:pt>
                <c:pt idx="35">
                  <c:v>150</c:v>
                </c:pt>
                <c:pt idx="36">
                  <c:v>125</c:v>
                </c:pt>
                <c:pt idx="37">
                  <c:v>125</c:v>
                </c:pt>
                <c:pt idx="38">
                  <c:v>125</c:v>
                </c:pt>
                <c:pt idx="39">
                  <c:v>100</c:v>
                </c:pt>
                <c:pt idx="40">
                  <c:v>100</c:v>
                </c:pt>
                <c:pt idx="41">
                  <c:v>100</c:v>
                </c:pt>
                <c:pt idx="42">
                  <c:v>75</c:v>
                </c:pt>
                <c:pt idx="43">
                  <c:v>75</c:v>
                </c:pt>
                <c:pt idx="44">
                  <c:v>75</c:v>
                </c:pt>
                <c:pt idx="45">
                  <c:v>50</c:v>
                </c:pt>
                <c:pt idx="46">
                  <c:v>50</c:v>
                </c:pt>
                <c:pt idx="47">
                  <c:v>40</c:v>
                </c:pt>
                <c:pt idx="48">
                  <c:v>30</c:v>
                </c:pt>
                <c:pt idx="49">
                  <c:v>25</c:v>
                </c:pt>
                <c:pt idx="50">
                  <c:v>25</c:v>
                </c:pt>
              </c:numCache>
            </c:numRef>
          </c:val>
        </c:ser>
        <c:ser>
          <c:idx val="9"/>
          <c:order val="9"/>
          <c:tx>
            <c:strRef>
              <c:f>'STL Projects (2)'!$A$16</c:f>
              <c:strCache>
                <c:ptCount val="1"/>
                <c:pt idx="0">
                  <c:v>Northside Redevelopment</c:v>
                </c:pt>
              </c:strCache>
            </c:strRef>
          </c:tx>
          <c:spPr>
            <a:solidFill>
              <a:schemeClr val="accent4">
                <a:lumMod val="6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(2)'!$B$16:$BO$16</c:f>
              <c:numCache>
                <c:formatCode>General</c:formatCode>
                <c:ptCount val="66"/>
              </c:numCache>
            </c:numRef>
          </c:val>
        </c:ser>
        <c:ser>
          <c:idx val="10"/>
          <c:order val="10"/>
          <c:tx>
            <c:strRef>
              <c:f>'STL Projects (2)'!$A$17</c:f>
              <c:strCache>
                <c:ptCount val="1"/>
                <c:pt idx="0">
                  <c:v>Washington University Brown School</c:v>
                </c:pt>
              </c:strCache>
            </c:strRef>
          </c:tx>
          <c:spPr>
            <a:solidFill>
              <a:schemeClr val="accent5">
                <a:lumMod val="6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(2)'!$B$17:$BO$17</c:f>
              <c:numCache>
                <c:formatCode>General</c:formatCode>
                <c:ptCount val="66"/>
                <c:pt idx="0">
                  <c:v>40</c:v>
                </c:pt>
                <c:pt idx="1">
                  <c:v>50</c:v>
                </c:pt>
                <c:pt idx="2">
                  <c:v>50</c:v>
                </c:pt>
                <c:pt idx="3">
                  <c:v>60</c:v>
                </c:pt>
                <c:pt idx="4">
                  <c:v>60</c:v>
                </c:pt>
                <c:pt idx="5">
                  <c:v>70</c:v>
                </c:pt>
                <c:pt idx="6">
                  <c:v>90</c:v>
                </c:pt>
                <c:pt idx="7">
                  <c:v>90</c:v>
                </c:pt>
                <c:pt idx="8">
                  <c:v>90</c:v>
                </c:pt>
                <c:pt idx="9">
                  <c:v>80</c:v>
                </c:pt>
                <c:pt idx="10">
                  <c:v>70</c:v>
                </c:pt>
                <c:pt idx="11">
                  <c:v>70</c:v>
                </c:pt>
                <c:pt idx="12">
                  <c:v>60</c:v>
                </c:pt>
                <c:pt idx="13">
                  <c:v>50</c:v>
                </c:pt>
                <c:pt idx="14">
                  <c:v>40</c:v>
                </c:pt>
                <c:pt idx="15">
                  <c:v>30</c:v>
                </c:pt>
                <c:pt idx="16">
                  <c:v>10</c:v>
                </c:pt>
              </c:numCache>
            </c:numRef>
          </c:val>
        </c:ser>
        <c:ser>
          <c:idx val="11"/>
          <c:order val="11"/>
          <c:tx>
            <c:strRef>
              <c:f>'STL Projects (2)'!$A$18</c:f>
              <c:strCache>
                <c:ptCount val="1"/>
                <c:pt idx="0">
                  <c:v>Washington University Athletic Department</c:v>
                </c:pt>
              </c:strCache>
            </c:strRef>
          </c:tx>
          <c:spPr>
            <a:solidFill>
              <a:schemeClr val="accent6">
                <a:lumMod val="6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(2)'!$B$18:$BO$18</c:f>
              <c:numCache>
                <c:formatCode>General</c:formatCode>
                <c:ptCount val="66"/>
                <c:pt idx="8">
                  <c:v>10</c:v>
                </c:pt>
                <c:pt idx="9">
                  <c:v>20</c:v>
                </c:pt>
                <c:pt idx="10">
                  <c:v>30</c:v>
                </c:pt>
                <c:pt idx="11">
                  <c:v>40</c:v>
                </c:pt>
                <c:pt idx="12">
                  <c:v>60</c:v>
                </c:pt>
                <c:pt idx="13">
                  <c:v>80</c:v>
                </c:pt>
                <c:pt idx="14">
                  <c:v>90</c:v>
                </c:pt>
                <c:pt idx="15">
                  <c:v>120</c:v>
                </c:pt>
                <c:pt idx="16">
                  <c:v>120</c:v>
                </c:pt>
                <c:pt idx="17">
                  <c:v>90</c:v>
                </c:pt>
                <c:pt idx="18">
                  <c:v>80</c:v>
                </c:pt>
                <c:pt idx="19">
                  <c:v>60</c:v>
                </c:pt>
                <c:pt idx="20">
                  <c:v>40</c:v>
                </c:pt>
                <c:pt idx="21">
                  <c:v>40</c:v>
                </c:pt>
                <c:pt idx="22">
                  <c:v>40</c:v>
                </c:pt>
                <c:pt idx="23">
                  <c:v>30</c:v>
                </c:pt>
                <c:pt idx="24">
                  <c:v>30</c:v>
                </c:pt>
                <c:pt idx="25">
                  <c:v>20</c:v>
                </c:pt>
                <c:pt idx="26">
                  <c:v>20</c:v>
                </c:pt>
                <c:pt idx="27">
                  <c:v>20</c:v>
                </c:pt>
                <c:pt idx="28">
                  <c:v>10</c:v>
                </c:pt>
                <c:pt idx="29">
                  <c:v>10</c:v>
                </c:pt>
              </c:numCache>
            </c:numRef>
          </c:val>
        </c:ser>
        <c:ser>
          <c:idx val="12"/>
          <c:order val="12"/>
          <c:tx>
            <c:strRef>
              <c:f>'STL Projects (2)'!$A$19</c:f>
              <c:strCache>
                <c:ptCount val="1"/>
                <c:pt idx="0">
                  <c:v>Mercy Jefferson County Patient Tower</c:v>
                </c:pt>
              </c:strCache>
            </c:strRef>
          </c:tx>
          <c:spPr>
            <a:solidFill>
              <a:schemeClr val="accent1">
                <a:lumMod val="80000"/>
                <a:lumOff val="2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(2)'!$B$19:$BO$19</c:f>
              <c:numCache>
                <c:formatCode>General</c:formatCode>
                <c:ptCount val="66"/>
                <c:pt idx="18">
                  <c:v>10</c:v>
                </c:pt>
                <c:pt idx="19">
                  <c:v>20</c:v>
                </c:pt>
                <c:pt idx="20">
                  <c:v>30</c:v>
                </c:pt>
                <c:pt idx="21">
                  <c:v>50</c:v>
                </c:pt>
                <c:pt idx="22">
                  <c:v>75</c:v>
                </c:pt>
                <c:pt idx="23">
                  <c:v>100</c:v>
                </c:pt>
                <c:pt idx="24">
                  <c:v>100</c:v>
                </c:pt>
                <c:pt idx="25">
                  <c:v>100</c:v>
                </c:pt>
                <c:pt idx="26">
                  <c:v>150</c:v>
                </c:pt>
                <c:pt idx="27">
                  <c:v>150</c:v>
                </c:pt>
                <c:pt idx="28">
                  <c:v>200</c:v>
                </c:pt>
                <c:pt idx="29">
                  <c:v>200</c:v>
                </c:pt>
                <c:pt idx="30">
                  <c:v>250</c:v>
                </c:pt>
                <c:pt idx="31">
                  <c:v>300</c:v>
                </c:pt>
                <c:pt idx="32">
                  <c:v>300</c:v>
                </c:pt>
                <c:pt idx="33">
                  <c:v>250</c:v>
                </c:pt>
                <c:pt idx="34">
                  <c:v>200</c:v>
                </c:pt>
                <c:pt idx="35">
                  <c:v>150</c:v>
                </c:pt>
                <c:pt idx="36">
                  <c:v>150</c:v>
                </c:pt>
                <c:pt idx="37">
                  <c:v>120</c:v>
                </c:pt>
                <c:pt idx="38">
                  <c:v>100</c:v>
                </c:pt>
                <c:pt idx="39">
                  <c:v>100</c:v>
                </c:pt>
                <c:pt idx="40">
                  <c:v>75</c:v>
                </c:pt>
                <c:pt idx="41">
                  <c:v>40</c:v>
                </c:pt>
                <c:pt idx="42">
                  <c:v>30</c:v>
                </c:pt>
                <c:pt idx="43">
                  <c:v>30</c:v>
                </c:pt>
                <c:pt idx="44">
                  <c:v>30</c:v>
                </c:pt>
                <c:pt idx="45">
                  <c:v>20</c:v>
                </c:pt>
                <c:pt idx="46">
                  <c:v>20</c:v>
                </c:pt>
                <c:pt idx="47">
                  <c:v>10</c:v>
                </c:pt>
                <c:pt idx="48">
                  <c:v>10</c:v>
                </c:pt>
              </c:numCache>
            </c:numRef>
          </c:val>
        </c:ser>
        <c:ser>
          <c:idx val="13"/>
          <c:order val="13"/>
          <c:tx>
            <c:strRef>
              <c:f>'STL Projects (2)'!$A$20</c:f>
              <c:strCache>
                <c:ptCount val="1"/>
                <c:pt idx="0">
                  <c:v>Mercy Ambulatory Surgery</c:v>
                </c:pt>
              </c:strCache>
            </c:strRef>
          </c:tx>
          <c:spPr>
            <a:solidFill>
              <a:schemeClr val="accent2">
                <a:lumMod val="80000"/>
                <a:lumOff val="2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(2)'!$B$20:$BO$20</c:f>
              <c:numCache>
                <c:formatCode>General</c:formatCode>
                <c:ptCount val="66"/>
                <c:pt idx="6">
                  <c:v>5</c:v>
                </c:pt>
                <c:pt idx="7">
                  <c:v>10</c:v>
                </c:pt>
                <c:pt idx="8">
                  <c:v>10</c:v>
                </c:pt>
                <c:pt idx="9">
                  <c:v>20</c:v>
                </c:pt>
                <c:pt idx="10">
                  <c:v>30</c:v>
                </c:pt>
                <c:pt idx="11">
                  <c:v>40</c:v>
                </c:pt>
                <c:pt idx="12">
                  <c:v>40</c:v>
                </c:pt>
                <c:pt idx="13">
                  <c:v>50</c:v>
                </c:pt>
                <c:pt idx="14">
                  <c:v>60</c:v>
                </c:pt>
                <c:pt idx="15">
                  <c:v>70</c:v>
                </c:pt>
                <c:pt idx="16">
                  <c:v>100</c:v>
                </c:pt>
                <c:pt idx="17">
                  <c:v>120</c:v>
                </c:pt>
                <c:pt idx="18">
                  <c:v>140</c:v>
                </c:pt>
                <c:pt idx="19">
                  <c:v>180</c:v>
                </c:pt>
                <c:pt idx="20">
                  <c:v>180</c:v>
                </c:pt>
                <c:pt idx="21">
                  <c:v>180</c:v>
                </c:pt>
                <c:pt idx="22">
                  <c:v>160</c:v>
                </c:pt>
                <c:pt idx="23">
                  <c:v>140</c:v>
                </c:pt>
                <c:pt idx="24">
                  <c:v>120</c:v>
                </c:pt>
                <c:pt idx="25">
                  <c:v>100</c:v>
                </c:pt>
                <c:pt idx="26">
                  <c:v>70</c:v>
                </c:pt>
                <c:pt idx="27">
                  <c:v>70</c:v>
                </c:pt>
                <c:pt idx="28">
                  <c:v>60</c:v>
                </c:pt>
                <c:pt idx="29">
                  <c:v>60</c:v>
                </c:pt>
                <c:pt idx="30">
                  <c:v>50</c:v>
                </c:pt>
                <c:pt idx="31">
                  <c:v>50</c:v>
                </c:pt>
                <c:pt idx="32">
                  <c:v>40</c:v>
                </c:pt>
                <c:pt idx="33">
                  <c:v>30</c:v>
                </c:pt>
                <c:pt idx="34">
                  <c:v>20</c:v>
                </c:pt>
                <c:pt idx="35">
                  <c:v>10</c:v>
                </c:pt>
                <c:pt idx="36">
                  <c:v>10</c:v>
                </c:pt>
              </c:numCache>
            </c:numRef>
          </c:val>
        </c:ser>
        <c:ser>
          <c:idx val="14"/>
          <c:order val="14"/>
          <c:tx>
            <c:strRef>
              <c:f>'STL Projects (2)'!$A$21</c:f>
              <c:strCache>
                <c:ptCount val="1"/>
                <c:pt idx="0">
                  <c:v>Mercy VCC</c:v>
                </c:pt>
              </c:strCache>
            </c:strRef>
          </c:tx>
          <c:spPr>
            <a:solidFill>
              <a:schemeClr val="accent3">
                <a:lumMod val="80000"/>
                <a:lumOff val="2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(2)'!$B$21:$BO$21</c:f>
              <c:numCache>
                <c:formatCode>General</c:formatCode>
                <c:ptCount val="66"/>
                <c:pt idx="2">
                  <c:v>10</c:v>
                </c:pt>
                <c:pt idx="3">
                  <c:v>20</c:v>
                </c:pt>
                <c:pt idx="4">
                  <c:v>30</c:v>
                </c:pt>
                <c:pt idx="5">
                  <c:v>40</c:v>
                </c:pt>
                <c:pt idx="6">
                  <c:v>50</c:v>
                </c:pt>
                <c:pt idx="7">
                  <c:v>70</c:v>
                </c:pt>
                <c:pt idx="8">
                  <c:v>80</c:v>
                </c:pt>
                <c:pt idx="9">
                  <c:v>90</c:v>
                </c:pt>
                <c:pt idx="10">
                  <c:v>100</c:v>
                </c:pt>
                <c:pt idx="11">
                  <c:v>100</c:v>
                </c:pt>
                <c:pt idx="12">
                  <c:v>100</c:v>
                </c:pt>
                <c:pt idx="13">
                  <c:v>90</c:v>
                </c:pt>
                <c:pt idx="14">
                  <c:v>80</c:v>
                </c:pt>
                <c:pt idx="15">
                  <c:v>70</c:v>
                </c:pt>
                <c:pt idx="16">
                  <c:v>50</c:v>
                </c:pt>
                <c:pt idx="17">
                  <c:v>40</c:v>
                </c:pt>
                <c:pt idx="18">
                  <c:v>20</c:v>
                </c:pt>
                <c:pt idx="19">
                  <c:v>10</c:v>
                </c:pt>
              </c:numCache>
            </c:numRef>
          </c:val>
        </c:ser>
        <c:ser>
          <c:idx val="15"/>
          <c:order val="15"/>
          <c:tx>
            <c:strRef>
              <c:f>'STL Projects (2)'!$A$22</c:f>
              <c:strCache>
                <c:ptCount val="1"/>
                <c:pt idx="0">
                  <c:v>WUMC Research Building</c:v>
                </c:pt>
              </c:strCache>
            </c:strRef>
          </c:tx>
          <c:spPr>
            <a:solidFill>
              <a:schemeClr val="accent4">
                <a:lumMod val="80000"/>
                <a:lumOff val="2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(2)'!$B$22:$BO$22</c:f>
              <c:numCache>
                <c:formatCode>General</c:formatCode>
                <c:ptCount val="66"/>
                <c:pt idx="0">
                  <c:v>125</c:v>
                </c:pt>
                <c:pt idx="1">
                  <c:v>125</c:v>
                </c:pt>
                <c:pt idx="2">
                  <c:v>100</c:v>
                </c:pt>
                <c:pt idx="3">
                  <c:v>90</c:v>
                </c:pt>
                <c:pt idx="4">
                  <c:v>80</c:v>
                </c:pt>
                <c:pt idx="5">
                  <c:v>40</c:v>
                </c:pt>
                <c:pt idx="6">
                  <c:v>20</c:v>
                </c:pt>
                <c:pt idx="7">
                  <c:v>10</c:v>
                </c:pt>
              </c:numCache>
            </c:numRef>
          </c:val>
        </c:ser>
        <c:ser>
          <c:idx val="16"/>
          <c:order val="16"/>
          <c:tx>
            <c:strRef>
              <c:f>'STL Projects (2)'!$A$23</c:f>
              <c:strCache>
                <c:ptCount val="1"/>
                <c:pt idx="0">
                  <c:v>National Geospatial Agency</c:v>
                </c:pt>
              </c:strCache>
            </c:strRef>
          </c:tx>
          <c:spPr>
            <a:solidFill>
              <a:schemeClr val="accent5">
                <a:lumMod val="80000"/>
                <a:lumOff val="2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(2)'!$B$23:$BO$23</c:f>
              <c:numCache>
                <c:formatCode>General</c:formatCode>
                <c:ptCount val="66"/>
                <c:pt idx="45">
                  <c:v>100</c:v>
                </c:pt>
                <c:pt idx="46">
                  <c:v>300</c:v>
                </c:pt>
                <c:pt idx="47">
                  <c:v>500</c:v>
                </c:pt>
                <c:pt idx="48">
                  <c:v>600</c:v>
                </c:pt>
                <c:pt idx="49">
                  <c:v>800</c:v>
                </c:pt>
                <c:pt idx="50">
                  <c:v>1000</c:v>
                </c:pt>
                <c:pt idx="51">
                  <c:v>1200</c:v>
                </c:pt>
                <c:pt idx="52">
                  <c:v>1200</c:v>
                </c:pt>
                <c:pt idx="53">
                  <c:v>1400</c:v>
                </c:pt>
                <c:pt idx="54">
                  <c:v>1400</c:v>
                </c:pt>
                <c:pt idx="55">
                  <c:v>1600</c:v>
                </c:pt>
                <c:pt idx="56">
                  <c:v>1800</c:v>
                </c:pt>
                <c:pt idx="57">
                  <c:v>1800</c:v>
                </c:pt>
                <c:pt idx="58">
                  <c:v>2000</c:v>
                </c:pt>
                <c:pt idx="59">
                  <c:v>1800</c:v>
                </c:pt>
                <c:pt idx="60">
                  <c:v>1800</c:v>
                </c:pt>
                <c:pt idx="61">
                  <c:v>1600</c:v>
                </c:pt>
                <c:pt idx="62">
                  <c:v>1600</c:v>
                </c:pt>
                <c:pt idx="63">
                  <c:v>1400</c:v>
                </c:pt>
                <c:pt idx="64">
                  <c:v>1400</c:v>
                </c:pt>
                <c:pt idx="65">
                  <c:v>1200</c:v>
                </c:pt>
              </c:numCache>
            </c:numRef>
          </c:val>
        </c:ser>
        <c:ser>
          <c:idx val="17"/>
          <c:order val="17"/>
          <c:tx>
            <c:strRef>
              <c:f>'STL Projects (2)'!$A$24</c:f>
              <c:strCache>
                <c:ptCount val="1"/>
                <c:pt idx="0">
                  <c:v>Centene II</c:v>
                </c:pt>
              </c:strCache>
            </c:strRef>
          </c:tx>
          <c:spPr>
            <a:solidFill>
              <a:schemeClr val="accent6">
                <a:lumMod val="80000"/>
                <a:lumOff val="2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(2)'!$B$24:$BO$24</c:f>
              <c:numCache>
                <c:formatCode>General</c:formatCode>
                <c:ptCount val="66"/>
                <c:pt idx="31">
                  <c:v>30</c:v>
                </c:pt>
                <c:pt idx="32">
                  <c:v>50</c:v>
                </c:pt>
                <c:pt idx="33">
                  <c:v>80</c:v>
                </c:pt>
                <c:pt idx="34">
                  <c:v>80</c:v>
                </c:pt>
                <c:pt idx="35">
                  <c:v>80</c:v>
                </c:pt>
                <c:pt idx="36">
                  <c:v>100</c:v>
                </c:pt>
                <c:pt idx="37">
                  <c:v>100</c:v>
                </c:pt>
                <c:pt idx="38">
                  <c:v>120</c:v>
                </c:pt>
                <c:pt idx="39">
                  <c:v>130</c:v>
                </c:pt>
                <c:pt idx="40">
                  <c:v>130</c:v>
                </c:pt>
                <c:pt idx="41">
                  <c:v>130</c:v>
                </c:pt>
                <c:pt idx="42">
                  <c:v>140</c:v>
                </c:pt>
                <c:pt idx="43">
                  <c:v>140</c:v>
                </c:pt>
                <c:pt idx="44">
                  <c:v>140</c:v>
                </c:pt>
                <c:pt idx="45">
                  <c:v>150</c:v>
                </c:pt>
                <c:pt idx="46">
                  <c:v>150</c:v>
                </c:pt>
                <c:pt idx="47">
                  <c:v>150</c:v>
                </c:pt>
                <c:pt idx="48">
                  <c:v>140</c:v>
                </c:pt>
                <c:pt idx="49">
                  <c:v>140</c:v>
                </c:pt>
                <c:pt idx="50">
                  <c:v>130</c:v>
                </c:pt>
                <c:pt idx="51">
                  <c:v>130</c:v>
                </c:pt>
                <c:pt idx="52">
                  <c:v>120</c:v>
                </c:pt>
                <c:pt idx="53">
                  <c:v>100</c:v>
                </c:pt>
                <c:pt idx="54">
                  <c:v>100</c:v>
                </c:pt>
                <c:pt idx="55">
                  <c:v>100</c:v>
                </c:pt>
                <c:pt idx="56">
                  <c:v>80</c:v>
                </c:pt>
                <c:pt idx="57">
                  <c:v>80</c:v>
                </c:pt>
                <c:pt idx="58">
                  <c:v>50</c:v>
                </c:pt>
                <c:pt idx="59">
                  <c:v>50</c:v>
                </c:pt>
                <c:pt idx="60">
                  <c:v>30</c:v>
                </c:pt>
                <c:pt idx="61">
                  <c:v>30</c:v>
                </c:pt>
                <c:pt idx="62">
                  <c:v>10</c:v>
                </c:pt>
                <c:pt idx="63">
                  <c:v>10</c:v>
                </c:pt>
              </c:numCache>
            </c:numRef>
          </c:val>
        </c:ser>
        <c:ser>
          <c:idx val="18"/>
          <c:order val="18"/>
          <c:tx>
            <c:strRef>
              <c:f>'STL Projects (2)'!$A$25</c:f>
              <c:strCache>
                <c:ptCount val="1"/>
                <c:pt idx="0">
                  <c:v>Kingshighway Condo Tower</c:v>
                </c:pt>
              </c:strCache>
            </c:strRef>
          </c:tx>
          <c:spPr>
            <a:solidFill>
              <a:schemeClr val="accent1">
                <a:lumMod val="8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(2)'!$B$25:$BO$25</c:f>
              <c:numCache>
                <c:formatCode>General</c:formatCode>
                <c:ptCount val="66"/>
                <c:pt idx="29">
                  <c:v>20</c:v>
                </c:pt>
                <c:pt idx="30">
                  <c:v>40</c:v>
                </c:pt>
                <c:pt idx="31">
                  <c:v>100</c:v>
                </c:pt>
                <c:pt idx="32">
                  <c:v>150</c:v>
                </c:pt>
                <c:pt idx="33">
                  <c:v>200</c:v>
                </c:pt>
                <c:pt idx="34">
                  <c:v>300</c:v>
                </c:pt>
                <c:pt idx="35">
                  <c:v>400</c:v>
                </c:pt>
                <c:pt idx="36">
                  <c:v>400</c:v>
                </c:pt>
                <c:pt idx="37">
                  <c:v>400</c:v>
                </c:pt>
                <c:pt idx="38">
                  <c:v>500</c:v>
                </c:pt>
                <c:pt idx="39">
                  <c:v>600</c:v>
                </c:pt>
                <c:pt idx="40">
                  <c:v>700</c:v>
                </c:pt>
                <c:pt idx="41">
                  <c:v>700</c:v>
                </c:pt>
                <c:pt idx="42">
                  <c:v>700</c:v>
                </c:pt>
                <c:pt idx="43">
                  <c:v>600</c:v>
                </c:pt>
                <c:pt idx="44">
                  <c:v>500</c:v>
                </c:pt>
                <c:pt idx="45">
                  <c:v>400</c:v>
                </c:pt>
                <c:pt idx="46">
                  <c:v>400</c:v>
                </c:pt>
                <c:pt idx="47">
                  <c:v>400</c:v>
                </c:pt>
                <c:pt idx="48">
                  <c:v>400</c:v>
                </c:pt>
                <c:pt idx="49">
                  <c:v>400</c:v>
                </c:pt>
                <c:pt idx="50">
                  <c:v>300</c:v>
                </c:pt>
                <c:pt idx="51">
                  <c:v>200</c:v>
                </c:pt>
                <c:pt idx="52">
                  <c:v>200</c:v>
                </c:pt>
                <c:pt idx="53">
                  <c:v>200</c:v>
                </c:pt>
                <c:pt idx="54">
                  <c:v>200</c:v>
                </c:pt>
                <c:pt idx="55">
                  <c:v>200</c:v>
                </c:pt>
                <c:pt idx="56">
                  <c:v>100</c:v>
                </c:pt>
                <c:pt idx="57">
                  <c:v>100</c:v>
                </c:pt>
              </c:numCache>
            </c:numRef>
          </c:val>
        </c:ser>
        <c:ser>
          <c:idx val="19"/>
          <c:order val="19"/>
          <c:tx>
            <c:strRef>
              <c:f>'STL Projects (2)'!$A$26</c:f>
              <c:strCache>
                <c:ptCount val="1"/>
                <c:pt idx="0">
                  <c:v>Washington University Engineering</c:v>
                </c:pt>
              </c:strCache>
            </c:strRef>
          </c:tx>
          <c:spPr>
            <a:solidFill>
              <a:schemeClr val="accent2">
                <a:lumMod val="8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(2)'!$B$26:$BO$26</c:f>
              <c:numCache>
                <c:formatCode>General</c:formatCode>
                <c:ptCount val="66"/>
                <c:pt idx="40">
                  <c:v>10</c:v>
                </c:pt>
                <c:pt idx="41">
                  <c:v>20</c:v>
                </c:pt>
                <c:pt idx="42">
                  <c:v>50</c:v>
                </c:pt>
                <c:pt idx="43">
                  <c:v>75</c:v>
                </c:pt>
                <c:pt idx="44">
                  <c:v>100</c:v>
                </c:pt>
                <c:pt idx="45">
                  <c:v>150</c:v>
                </c:pt>
                <c:pt idx="46">
                  <c:v>200</c:v>
                </c:pt>
                <c:pt idx="47">
                  <c:v>200</c:v>
                </c:pt>
                <c:pt idx="48">
                  <c:v>200</c:v>
                </c:pt>
                <c:pt idx="49">
                  <c:v>250</c:v>
                </c:pt>
                <c:pt idx="50">
                  <c:v>300</c:v>
                </c:pt>
                <c:pt idx="51">
                  <c:v>350</c:v>
                </c:pt>
                <c:pt idx="52">
                  <c:v>350</c:v>
                </c:pt>
                <c:pt idx="53">
                  <c:v>300</c:v>
                </c:pt>
                <c:pt idx="54">
                  <c:v>250</c:v>
                </c:pt>
                <c:pt idx="55">
                  <c:v>200</c:v>
                </c:pt>
                <c:pt idx="56">
                  <c:v>150</c:v>
                </c:pt>
                <c:pt idx="57">
                  <c:v>100</c:v>
                </c:pt>
                <c:pt idx="58">
                  <c:v>75</c:v>
                </c:pt>
                <c:pt idx="59">
                  <c:v>50</c:v>
                </c:pt>
                <c:pt idx="60">
                  <c:v>20</c:v>
                </c:pt>
                <c:pt idx="61">
                  <c:v>10</c:v>
                </c:pt>
              </c:numCache>
            </c:numRef>
          </c:val>
        </c:ser>
        <c:ser>
          <c:idx val="20"/>
          <c:order val="20"/>
          <c:tx>
            <c:strRef>
              <c:f>'STL Projects (2)'!$A$27</c:f>
              <c:strCache>
                <c:ptCount val="1"/>
                <c:pt idx="0">
                  <c:v>Washington University School of Architecture</c:v>
                </c:pt>
              </c:strCache>
            </c:strRef>
          </c:tx>
          <c:spPr>
            <a:solidFill>
              <a:schemeClr val="accent3">
                <a:lumMod val="8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(2)'!$B$27:$BO$27</c:f>
              <c:numCache>
                <c:formatCode>General</c:formatCode>
                <c:ptCount val="66"/>
                <c:pt idx="40">
                  <c:v>10</c:v>
                </c:pt>
                <c:pt idx="41">
                  <c:v>20</c:v>
                </c:pt>
                <c:pt idx="42">
                  <c:v>50</c:v>
                </c:pt>
                <c:pt idx="43">
                  <c:v>75</c:v>
                </c:pt>
                <c:pt idx="44">
                  <c:v>100</c:v>
                </c:pt>
                <c:pt idx="45">
                  <c:v>150</c:v>
                </c:pt>
                <c:pt idx="46">
                  <c:v>200</c:v>
                </c:pt>
                <c:pt idx="47">
                  <c:v>200</c:v>
                </c:pt>
                <c:pt idx="48">
                  <c:v>200</c:v>
                </c:pt>
                <c:pt idx="49">
                  <c:v>250</c:v>
                </c:pt>
                <c:pt idx="50">
                  <c:v>300</c:v>
                </c:pt>
                <c:pt idx="51">
                  <c:v>350</c:v>
                </c:pt>
                <c:pt idx="52">
                  <c:v>350</c:v>
                </c:pt>
                <c:pt idx="53">
                  <c:v>300</c:v>
                </c:pt>
                <c:pt idx="54">
                  <c:v>250</c:v>
                </c:pt>
                <c:pt idx="55">
                  <c:v>200</c:v>
                </c:pt>
                <c:pt idx="56">
                  <c:v>150</c:v>
                </c:pt>
                <c:pt idx="57">
                  <c:v>100</c:v>
                </c:pt>
                <c:pt idx="58">
                  <c:v>75</c:v>
                </c:pt>
                <c:pt idx="59">
                  <c:v>50</c:v>
                </c:pt>
                <c:pt idx="60">
                  <c:v>20</c:v>
                </c:pt>
                <c:pt idx="61">
                  <c:v>10</c:v>
                </c:pt>
              </c:numCache>
            </c:numRef>
          </c:val>
        </c:ser>
        <c:ser>
          <c:idx val="21"/>
          <c:order val="21"/>
          <c:tx>
            <c:strRef>
              <c:f>'STL Projects (2)'!$A$28</c:f>
              <c:strCache>
                <c:ptCount val="1"/>
                <c:pt idx="0">
                  <c:v>Washington University Sam Fox</c:v>
                </c:pt>
              </c:strCache>
            </c:strRef>
          </c:tx>
          <c:spPr>
            <a:solidFill>
              <a:schemeClr val="accent4">
                <a:lumMod val="8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(2)'!$B$28:$BO$28</c:f>
              <c:numCache>
                <c:formatCode>General</c:formatCode>
                <c:ptCount val="66"/>
                <c:pt idx="40">
                  <c:v>10</c:v>
                </c:pt>
                <c:pt idx="41">
                  <c:v>20</c:v>
                </c:pt>
                <c:pt idx="42">
                  <c:v>50</c:v>
                </c:pt>
                <c:pt idx="43">
                  <c:v>75</c:v>
                </c:pt>
                <c:pt idx="44">
                  <c:v>100</c:v>
                </c:pt>
                <c:pt idx="45">
                  <c:v>150</c:v>
                </c:pt>
                <c:pt idx="46">
                  <c:v>200</c:v>
                </c:pt>
                <c:pt idx="47">
                  <c:v>200</c:v>
                </c:pt>
                <c:pt idx="48">
                  <c:v>200</c:v>
                </c:pt>
                <c:pt idx="49">
                  <c:v>250</c:v>
                </c:pt>
                <c:pt idx="50">
                  <c:v>300</c:v>
                </c:pt>
                <c:pt idx="51">
                  <c:v>350</c:v>
                </c:pt>
                <c:pt idx="52">
                  <c:v>350</c:v>
                </c:pt>
                <c:pt idx="53">
                  <c:v>300</c:v>
                </c:pt>
                <c:pt idx="54">
                  <c:v>250</c:v>
                </c:pt>
                <c:pt idx="55">
                  <c:v>200</c:v>
                </c:pt>
                <c:pt idx="56">
                  <c:v>150</c:v>
                </c:pt>
                <c:pt idx="57">
                  <c:v>100</c:v>
                </c:pt>
                <c:pt idx="58">
                  <c:v>75</c:v>
                </c:pt>
                <c:pt idx="59">
                  <c:v>50</c:v>
                </c:pt>
                <c:pt idx="60">
                  <c:v>20</c:v>
                </c:pt>
                <c:pt idx="61">
                  <c:v>10</c:v>
                </c:pt>
              </c:numCache>
            </c:numRef>
          </c:val>
        </c:ser>
        <c:ser>
          <c:idx val="22"/>
          <c:order val="22"/>
          <c:tx>
            <c:strRef>
              <c:f>'STL Projects (2)'!$A$29</c:f>
              <c:strCache>
                <c:ptCount val="1"/>
                <c:pt idx="0">
                  <c:v>World Wide Technologies</c:v>
                </c:pt>
              </c:strCache>
            </c:strRef>
          </c:tx>
          <c:spPr>
            <a:solidFill>
              <a:schemeClr val="accent5">
                <a:lumMod val="8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(2)'!$B$29:$BO$29</c:f>
              <c:numCache>
                <c:formatCode>General</c:formatCode>
                <c:ptCount val="66"/>
                <c:pt idx="20">
                  <c:v>10</c:v>
                </c:pt>
                <c:pt idx="21">
                  <c:v>20</c:v>
                </c:pt>
                <c:pt idx="22">
                  <c:v>50</c:v>
                </c:pt>
                <c:pt idx="23">
                  <c:v>75</c:v>
                </c:pt>
                <c:pt idx="24">
                  <c:v>100</c:v>
                </c:pt>
                <c:pt idx="25">
                  <c:v>150</c:v>
                </c:pt>
                <c:pt idx="26">
                  <c:v>200</c:v>
                </c:pt>
                <c:pt idx="27">
                  <c:v>200</c:v>
                </c:pt>
                <c:pt idx="28">
                  <c:v>200</c:v>
                </c:pt>
                <c:pt idx="29">
                  <c:v>250</c:v>
                </c:pt>
                <c:pt idx="30">
                  <c:v>300</c:v>
                </c:pt>
                <c:pt idx="31">
                  <c:v>350</c:v>
                </c:pt>
                <c:pt idx="32">
                  <c:v>350</c:v>
                </c:pt>
                <c:pt idx="33">
                  <c:v>300</c:v>
                </c:pt>
                <c:pt idx="34">
                  <c:v>250</c:v>
                </c:pt>
                <c:pt idx="35">
                  <c:v>200</c:v>
                </c:pt>
                <c:pt idx="36">
                  <c:v>150</c:v>
                </c:pt>
                <c:pt idx="37">
                  <c:v>100</c:v>
                </c:pt>
                <c:pt idx="38">
                  <c:v>75</c:v>
                </c:pt>
                <c:pt idx="39">
                  <c:v>50</c:v>
                </c:pt>
                <c:pt idx="40">
                  <c:v>20</c:v>
                </c:pt>
                <c:pt idx="41">
                  <c:v>10</c:v>
                </c:pt>
              </c:numCache>
            </c:numRef>
          </c:val>
        </c:ser>
        <c:ser>
          <c:idx val="23"/>
          <c:order val="23"/>
          <c:tx>
            <c:strRef>
              <c:f>'STL Projects (2)'!$A$30</c:f>
              <c:strCache>
                <c:ptCount val="1"/>
                <c:pt idx="0">
                  <c:v>700 Market + Laclede Gas</c:v>
                </c:pt>
              </c:strCache>
            </c:strRef>
          </c:tx>
          <c:spPr>
            <a:solidFill>
              <a:schemeClr val="accent6">
                <a:lumMod val="8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(2)'!$B$30:$BO$30</c:f>
              <c:numCache>
                <c:formatCode>General</c:formatCode>
                <c:ptCount val="66"/>
                <c:pt idx="2">
                  <c:v>10</c:v>
                </c:pt>
                <c:pt idx="3">
                  <c:v>20</c:v>
                </c:pt>
                <c:pt idx="4">
                  <c:v>20</c:v>
                </c:pt>
                <c:pt idx="5">
                  <c:v>30</c:v>
                </c:pt>
                <c:pt idx="6">
                  <c:v>40</c:v>
                </c:pt>
                <c:pt idx="7">
                  <c:v>50</c:v>
                </c:pt>
                <c:pt idx="8">
                  <c:v>60</c:v>
                </c:pt>
                <c:pt idx="9">
                  <c:v>70</c:v>
                </c:pt>
                <c:pt idx="10">
                  <c:v>70</c:v>
                </c:pt>
                <c:pt idx="11">
                  <c:v>60</c:v>
                </c:pt>
                <c:pt idx="12">
                  <c:v>50</c:v>
                </c:pt>
                <c:pt idx="13">
                  <c:v>40</c:v>
                </c:pt>
                <c:pt idx="14">
                  <c:v>30</c:v>
                </c:pt>
                <c:pt idx="15">
                  <c:v>20</c:v>
                </c:pt>
                <c:pt idx="16">
                  <c:v>10</c:v>
                </c:pt>
              </c:numCache>
            </c:numRef>
          </c:val>
        </c:ser>
        <c:ser>
          <c:idx val="24"/>
          <c:order val="24"/>
          <c:tx>
            <c:strRef>
              <c:f>'STL Projects (2)'!$A$31</c:f>
              <c:strCache>
                <c:ptCount val="1"/>
                <c:pt idx="0">
                  <c:v>Arcade Renovations</c:v>
                </c:pt>
              </c:strCache>
            </c:strRef>
          </c:tx>
          <c:spPr>
            <a:solidFill>
              <a:schemeClr val="accent1">
                <a:lumMod val="60000"/>
                <a:lumOff val="4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(2)'!$B$31:$BO$31</c:f>
              <c:numCache>
                <c:formatCode>General</c:formatCode>
                <c:ptCount val="66"/>
                <c:pt idx="4">
                  <c:v>10</c:v>
                </c:pt>
                <c:pt idx="5">
                  <c:v>30</c:v>
                </c:pt>
                <c:pt idx="6">
                  <c:v>50</c:v>
                </c:pt>
                <c:pt idx="7">
                  <c:v>100</c:v>
                </c:pt>
                <c:pt idx="8">
                  <c:v>110</c:v>
                </c:pt>
                <c:pt idx="9">
                  <c:v>120</c:v>
                </c:pt>
                <c:pt idx="10">
                  <c:v>130</c:v>
                </c:pt>
                <c:pt idx="11">
                  <c:v>150</c:v>
                </c:pt>
                <c:pt idx="12">
                  <c:v>180</c:v>
                </c:pt>
                <c:pt idx="13">
                  <c:v>180</c:v>
                </c:pt>
                <c:pt idx="14">
                  <c:v>150</c:v>
                </c:pt>
                <c:pt idx="15">
                  <c:v>130</c:v>
                </c:pt>
                <c:pt idx="16">
                  <c:v>130</c:v>
                </c:pt>
                <c:pt idx="17">
                  <c:v>120</c:v>
                </c:pt>
                <c:pt idx="18">
                  <c:v>100</c:v>
                </c:pt>
                <c:pt idx="19">
                  <c:v>50</c:v>
                </c:pt>
                <c:pt idx="20">
                  <c:v>40</c:v>
                </c:pt>
                <c:pt idx="21">
                  <c:v>30</c:v>
                </c:pt>
                <c:pt idx="22">
                  <c:v>20</c:v>
                </c:pt>
                <c:pt idx="23">
                  <c:v>10</c:v>
                </c:pt>
              </c:numCache>
            </c:numRef>
          </c:val>
        </c:ser>
        <c:ser>
          <c:idx val="25"/>
          <c:order val="25"/>
          <c:tx>
            <c:strRef>
              <c:f>'STL Projects (2)'!$A$32</c:f>
              <c:strCache>
                <c:ptCount val="1"/>
                <c:pt idx="0">
                  <c:v>St. Anthony's Hospital</c:v>
                </c:pt>
              </c:strCache>
            </c:strRef>
          </c:tx>
          <c:spPr>
            <a:solidFill>
              <a:schemeClr val="accent2">
                <a:lumMod val="60000"/>
                <a:lumOff val="4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(2)'!$B$32:$BO$32</c:f>
              <c:numCache>
                <c:formatCode>General</c:formatCode>
                <c:ptCount val="66"/>
                <c:pt idx="28">
                  <c:v>10</c:v>
                </c:pt>
                <c:pt idx="29">
                  <c:v>30</c:v>
                </c:pt>
                <c:pt idx="30">
                  <c:v>50</c:v>
                </c:pt>
                <c:pt idx="31">
                  <c:v>100</c:v>
                </c:pt>
                <c:pt idx="32">
                  <c:v>110</c:v>
                </c:pt>
                <c:pt idx="33">
                  <c:v>120</c:v>
                </c:pt>
                <c:pt idx="34">
                  <c:v>130</c:v>
                </c:pt>
                <c:pt idx="35">
                  <c:v>150</c:v>
                </c:pt>
                <c:pt idx="36">
                  <c:v>180</c:v>
                </c:pt>
                <c:pt idx="37">
                  <c:v>180</c:v>
                </c:pt>
                <c:pt idx="38">
                  <c:v>150</c:v>
                </c:pt>
                <c:pt idx="39">
                  <c:v>130</c:v>
                </c:pt>
                <c:pt idx="40">
                  <c:v>130</c:v>
                </c:pt>
                <c:pt idx="41">
                  <c:v>120</c:v>
                </c:pt>
                <c:pt idx="42">
                  <c:v>100</c:v>
                </c:pt>
                <c:pt idx="43">
                  <c:v>50</c:v>
                </c:pt>
                <c:pt idx="44">
                  <c:v>40</c:v>
                </c:pt>
                <c:pt idx="45">
                  <c:v>30</c:v>
                </c:pt>
                <c:pt idx="46">
                  <c:v>20</c:v>
                </c:pt>
                <c:pt idx="47">
                  <c:v>10</c:v>
                </c:pt>
              </c:numCache>
            </c:numRef>
          </c:val>
        </c:ser>
        <c:ser>
          <c:idx val="26"/>
          <c:order val="26"/>
          <c:tx>
            <c:strRef>
              <c:f>'STL Projects (2)'!$A$33</c:f>
              <c:strCache>
                <c:ptCount val="1"/>
                <c:pt idx="0">
                  <c:v>Washington University Rubelmann Hall</c:v>
                </c:pt>
              </c:strCache>
            </c:strRef>
          </c:tx>
          <c:spPr>
            <a:solidFill>
              <a:schemeClr val="accent3">
                <a:lumMod val="60000"/>
                <a:lumOff val="4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(2)'!$B$33:$BO$33</c:f>
              <c:numCache>
                <c:formatCode>General</c:formatCode>
                <c:ptCount val="66"/>
                <c:pt idx="4">
                  <c:v>10</c:v>
                </c:pt>
                <c:pt idx="5">
                  <c:v>20</c:v>
                </c:pt>
                <c:pt idx="6">
                  <c:v>30</c:v>
                </c:pt>
                <c:pt idx="7">
                  <c:v>40</c:v>
                </c:pt>
                <c:pt idx="8">
                  <c:v>50</c:v>
                </c:pt>
                <c:pt idx="9">
                  <c:v>60</c:v>
                </c:pt>
                <c:pt idx="10">
                  <c:v>60</c:v>
                </c:pt>
                <c:pt idx="11">
                  <c:v>60</c:v>
                </c:pt>
                <c:pt idx="12">
                  <c:v>60</c:v>
                </c:pt>
                <c:pt idx="13">
                  <c:v>50</c:v>
                </c:pt>
                <c:pt idx="14">
                  <c:v>50</c:v>
                </c:pt>
                <c:pt idx="15">
                  <c:v>40</c:v>
                </c:pt>
                <c:pt idx="16">
                  <c:v>30</c:v>
                </c:pt>
                <c:pt idx="17">
                  <c:v>20</c:v>
                </c:pt>
                <c:pt idx="18">
                  <c:v>10</c:v>
                </c:pt>
                <c:pt idx="19">
                  <c:v>10</c:v>
                </c:pt>
              </c:numCache>
            </c:numRef>
          </c:val>
        </c:ser>
        <c:ser>
          <c:idx val="27"/>
          <c:order val="27"/>
          <c:tx>
            <c:strRef>
              <c:f>'STL Projects (2)'!$A$34</c:f>
              <c:strCache>
                <c:ptCount val="1"/>
                <c:pt idx="0">
                  <c:v>St. Elizabeth's Hospital</c:v>
                </c:pt>
              </c:strCache>
            </c:strRef>
          </c:tx>
          <c:spPr>
            <a:solidFill>
              <a:schemeClr val="accent4">
                <a:lumMod val="60000"/>
                <a:lumOff val="4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(2)'!$B$34:$BO$34</c:f>
              <c:numCache>
                <c:formatCode>General</c:formatCode>
                <c:ptCount val="66"/>
                <c:pt idx="12">
                  <c:v>20</c:v>
                </c:pt>
                <c:pt idx="13">
                  <c:v>20</c:v>
                </c:pt>
                <c:pt idx="14">
                  <c:v>40</c:v>
                </c:pt>
                <c:pt idx="15">
                  <c:v>50</c:v>
                </c:pt>
                <c:pt idx="16">
                  <c:v>50</c:v>
                </c:pt>
                <c:pt idx="17">
                  <c:v>75</c:v>
                </c:pt>
                <c:pt idx="18">
                  <c:v>75</c:v>
                </c:pt>
                <c:pt idx="19">
                  <c:v>100</c:v>
                </c:pt>
                <c:pt idx="20">
                  <c:v>120</c:v>
                </c:pt>
                <c:pt idx="21">
                  <c:v>150</c:v>
                </c:pt>
                <c:pt idx="22">
                  <c:v>200</c:v>
                </c:pt>
                <c:pt idx="23">
                  <c:v>200</c:v>
                </c:pt>
                <c:pt idx="24">
                  <c:v>250</c:v>
                </c:pt>
                <c:pt idx="25">
                  <c:v>300</c:v>
                </c:pt>
                <c:pt idx="26">
                  <c:v>300</c:v>
                </c:pt>
                <c:pt idx="27">
                  <c:v>350</c:v>
                </c:pt>
                <c:pt idx="28">
                  <c:v>320</c:v>
                </c:pt>
                <c:pt idx="29">
                  <c:v>300</c:v>
                </c:pt>
                <c:pt idx="30">
                  <c:v>290</c:v>
                </c:pt>
                <c:pt idx="31">
                  <c:v>250</c:v>
                </c:pt>
                <c:pt idx="32">
                  <c:v>225</c:v>
                </c:pt>
                <c:pt idx="33">
                  <c:v>200</c:v>
                </c:pt>
                <c:pt idx="34">
                  <c:v>150</c:v>
                </c:pt>
                <c:pt idx="35">
                  <c:v>125</c:v>
                </c:pt>
                <c:pt idx="36">
                  <c:v>100</c:v>
                </c:pt>
                <c:pt idx="37">
                  <c:v>75</c:v>
                </c:pt>
                <c:pt idx="38">
                  <c:v>75</c:v>
                </c:pt>
                <c:pt idx="39">
                  <c:v>60</c:v>
                </c:pt>
                <c:pt idx="40">
                  <c:v>60</c:v>
                </c:pt>
                <c:pt idx="41">
                  <c:v>50</c:v>
                </c:pt>
                <c:pt idx="42">
                  <c:v>50</c:v>
                </c:pt>
                <c:pt idx="43">
                  <c:v>40</c:v>
                </c:pt>
                <c:pt idx="44">
                  <c:v>30</c:v>
                </c:pt>
                <c:pt idx="45">
                  <c:v>30</c:v>
                </c:pt>
                <c:pt idx="46">
                  <c:v>20</c:v>
                </c:pt>
                <c:pt idx="47">
                  <c:v>20</c:v>
                </c:pt>
                <c:pt idx="48">
                  <c:v>20</c:v>
                </c:pt>
              </c:numCache>
            </c:numRef>
          </c:val>
        </c:ser>
        <c:ser>
          <c:idx val="28"/>
          <c:order val="28"/>
          <c:tx>
            <c:strRef>
              <c:f>'STL Projects (2)'!$A$35</c:f>
              <c:strCache>
                <c:ptCount val="1"/>
                <c:pt idx="0">
                  <c:v>Memorial Hospital</c:v>
                </c:pt>
              </c:strCache>
            </c:strRef>
          </c:tx>
          <c:spPr>
            <a:solidFill>
              <a:schemeClr val="accent5">
                <a:lumMod val="60000"/>
                <a:lumOff val="4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(2)'!$B$35:$BO$35</c:f>
              <c:numCache>
                <c:formatCode>General</c:formatCode>
                <c:ptCount val="66"/>
                <c:pt idx="1">
                  <c:v>20</c:v>
                </c:pt>
                <c:pt idx="2">
                  <c:v>20</c:v>
                </c:pt>
                <c:pt idx="3">
                  <c:v>40</c:v>
                </c:pt>
                <c:pt idx="4">
                  <c:v>50</c:v>
                </c:pt>
                <c:pt idx="5">
                  <c:v>50</c:v>
                </c:pt>
                <c:pt idx="6">
                  <c:v>75</c:v>
                </c:pt>
                <c:pt idx="7">
                  <c:v>75</c:v>
                </c:pt>
                <c:pt idx="8">
                  <c:v>100</c:v>
                </c:pt>
                <c:pt idx="9">
                  <c:v>120</c:v>
                </c:pt>
                <c:pt idx="10">
                  <c:v>150</c:v>
                </c:pt>
                <c:pt idx="11">
                  <c:v>200</c:v>
                </c:pt>
                <c:pt idx="12">
                  <c:v>200</c:v>
                </c:pt>
                <c:pt idx="13">
                  <c:v>250</c:v>
                </c:pt>
                <c:pt idx="14">
                  <c:v>300</c:v>
                </c:pt>
                <c:pt idx="15">
                  <c:v>300</c:v>
                </c:pt>
                <c:pt idx="16">
                  <c:v>350</c:v>
                </c:pt>
                <c:pt idx="17">
                  <c:v>320</c:v>
                </c:pt>
                <c:pt idx="18">
                  <c:v>300</c:v>
                </c:pt>
                <c:pt idx="19">
                  <c:v>290</c:v>
                </c:pt>
                <c:pt idx="20">
                  <c:v>250</c:v>
                </c:pt>
                <c:pt idx="21">
                  <c:v>225</c:v>
                </c:pt>
                <c:pt idx="22">
                  <c:v>200</c:v>
                </c:pt>
                <c:pt idx="23">
                  <c:v>150</c:v>
                </c:pt>
                <c:pt idx="24">
                  <c:v>125</c:v>
                </c:pt>
                <c:pt idx="25">
                  <c:v>100</c:v>
                </c:pt>
                <c:pt idx="26">
                  <c:v>75</c:v>
                </c:pt>
                <c:pt idx="27">
                  <c:v>75</c:v>
                </c:pt>
                <c:pt idx="28">
                  <c:v>60</c:v>
                </c:pt>
                <c:pt idx="29">
                  <c:v>60</c:v>
                </c:pt>
                <c:pt idx="30">
                  <c:v>50</c:v>
                </c:pt>
                <c:pt idx="31">
                  <c:v>50</c:v>
                </c:pt>
                <c:pt idx="32">
                  <c:v>40</c:v>
                </c:pt>
                <c:pt idx="33">
                  <c:v>30</c:v>
                </c:pt>
                <c:pt idx="34">
                  <c:v>30</c:v>
                </c:pt>
                <c:pt idx="35">
                  <c:v>20</c:v>
                </c:pt>
                <c:pt idx="36">
                  <c:v>20</c:v>
                </c:pt>
                <c:pt idx="37">
                  <c:v>20</c:v>
                </c:pt>
              </c:numCache>
            </c:numRef>
          </c:val>
        </c:ser>
        <c:ser>
          <c:idx val="29"/>
          <c:order val="29"/>
          <c:tx>
            <c:strRef>
              <c:f>'STL Projects (2)'!$A$36</c:f>
              <c:strCache>
                <c:ptCount val="1"/>
                <c:pt idx="0">
                  <c:v>City Walk</c:v>
                </c:pt>
              </c:strCache>
            </c:strRef>
          </c:tx>
          <c:spPr>
            <a:solidFill>
              <a:schemeClr val="accent6">
                <a:lumMod val="60000"/>
                <a:lumOff val="4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(2)'!$B$36:$BO$36</c:f>
              <c:numCache>
                <c:formatCode>General</c:formatCode>
                <c:ptCount val="66"/>
                <c:pt idx="0">
                  <c:v>30</c:v>
                </c:pt>
                <c:pt idx="1">
                  <c:v>40</c:v>
                </c:pt>
                <c:pt idx="2">
                  <c:v>50</c:v>
                </c:pt>
                <c:pt idx="3">
                  <c:v>50</c:v>
                </c:pt>
                <c:pt idx="4">
                  <c:v>80</c:v>
                </c:pt>
                <c:pt idx="5">
                  <c:v>100</c:v>
                </c:pt>
                <c:pt idx="6">
                  <c:v>100</c:v>
                </c:pt>
                <c:pt idx="7">
                  <c:v>120</c:v>
                </c:pt>
                <c:pt idx="8">
                  <c:v>130</c:v>
                </c:pt>
                <c:pt idx="9">
                  <c:v>130</c:v>
                </c:pt>
                <c:pt idx="10">
                  <c:v>130</c:v>
                </c:pt>
                <c:pt idx="11">
                  <c:v>120</c:v>
                </c:pt>
                <c:pt idx="12">
                  <c:v>100</c:v>
                </c:pt>
                <c:pt idx="13">
                  <c:v>100</c:v>
                </c:pt>
                <c:pt idx="14">
                  <c:v>80</c:v>
                </c:pt>
                <c:pt idx="15">
                  <c:v>80</c:v>
                </c:pt>
                <c:pt idx="16">
                  <c:v>50</c:v>
                </c:pt>
                <c:pt idx="17">
                  <c:v>50</c:v>
                </c:pt>
                <c:pt idx="18">
                  <c:v>40</c:v>
                </c:pt>
                <c:pt idx="19">
                  <c:v>40</c:v>
                </c:pt>
                <c:pt idx="20">
                  <c:v>30</c:v>
                </c:pt>
              </c:numCache>
            </c:numRef>
          </c:val>
        </c:ser>
        <c:ser>
          <c:idx val="30"/>
          <c:order val="30"/>
          <c:tx>
            <c:strRef>
              <c:f>'STL Projects (2)'!$A$37</c:f>
              <c:strCache>
                <c:ptCount val="1"/>
                <c:pt idx="0">
                  <c:v>IKEA Parking Garage</c:v>
                </c:pt>
              </c:strCache>
            </c:strRef>
          </c:tx>
          <c:spPr>
            <a:solidFill>
              <a:schemeClr val="accent1">
                <a:lumMod val="5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(2)'!$B$37:$BO$37</c:f>
              <c:numCache>
                <c:formatCode>General</c:formatCode>
                <c:ptCount val="66"/>
                <c:pt idx="6">
                  <c:v>10</c:v>
                </c:pt>
                <c:pt idx="7">
                  <c:v>20</c:v>
                </c:pt>
                <c:pt idx="8">
                  <c:v>20</c:v>
                </c:pt>
                <c:pt idx="9">
                  <c:v>30</c:v>
                </c:pt>
                <c:pt idx="10">
                  <c:v>40</c:v>
                </c:pt>
                <c:pt idx="11">
                  <c:v>50</c:v>
                </c:pt>
                <c:pt idx="12">
                  <c:v>60</c:v>
                </c:pt>
                <c:pt idx="13">
                  <c:v>70</c:v>
                </c:pt>
                <c:pt idx="14">
                  <c:v>70</c:v>
                </c:pt>
                <c:pt idx="15">
                  <c:v>60</c:v>
                </c:pt>
                <c:pt idx="16">
                  <c:v>50</c:v>
                </c:pt>
                <c:pt idx="17">
                  <c:v>40</c:v>
                </c:pt>
                <c:pt idx="18">
                  <c:v>30</c:v>
                </c:pt>
                <c:pt idx="19">
                  <c:v>20</c:v>
                </c:pt>
                <c:pt idx="20">
                  <c:v>10</c:v>
                </c:pt>
              </c:numCache>
            </c:numRef>
          </c:val>
        </c:ser>
        <c:ser>
          <c:idx val="31"/>
          <c:order val="31"/>
          <c:tx>
            <c:strRef>
              <c:f>'STL Projects (2)'!$A$38</c:f>
              <c:strCache>
                <c:ptCount val="1"/>
                <c:pt idx="0">
                  <c:v>IKEA  Retail Store</c:v>
                </c:pt>
              </c:strCache>
            </c:strRef>
          </c:tx>
          <c:spPr>
            <a:solidFill>
              <a:schemeClr val="accent2">
                <a:lumMod val="5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(2)'!$B$38:$BO$38</c:f>
              <c:numCache>
                <c:formatCode>General</c:formatCode>
                <c:ptCount val="66"/>
                <c:pt idx="11">
                  <c:v>10</c:v>
                </c:pt>
                <c:pt idx="12">
                  <c:v>20</c:v>
                </c:pt>
                <c:pt idx="13">
                  <c:v>30</c:v>
                </c:pt>
                <c:pt idx="14">
                  <c:v>40</c:v>
                </c:pt>
                <c:pt idx="15">
                  <c:v>60</c:v>
                </c:pt>
                <c:pt idx="16">
                  <c:v>80</c:v>
                </c:pt>
                <c:pt idx="17">
                  <c:v>90</c:v>
                </c:pt>
                <c:pt idx="18">
                  <c:v>120</c:v>
                </c:pt>
                <c:pt idx="19">
                  <c:v>120</c:v>
                </c:pt>
                <c:pt idx="20">
                  <c:v>90</c:v>
                </c:pt>
                <c:pt idx="21">
                  <c:v>80</c:v>
                </c:pt>
                <c:pt idx="22">
                  <c:v>60</c:v>
                </c:pt>
                <c:pt idx="23">
                  <c:v>40</c:v>
                </c:pt>
                <c:pt idx="24">
                  <c:v>40</c:v>
                </c:pt>
                <c:pt idx="25">
                  <c:v>40</c:v>
                </c:pt>
                <c:pt idx="26">
                  <c:v>30</c:v>
                </c:pt>
                <c:pt idx="27">
                  <c:v>30</c:v>
                </c:pt>
                <c:pt idx="28">
                  <c:v>20</c:v>
                </c:pt>
                <c:pt idx="29">
                  <c:v>20</c:v>
                </c:pt>
                <c:pt idx="30">
                  <c:v>20</c:v>
                </c:pt>
                <c:pt idx="31">
                  <c:v>10</c:v>
                </c:pt>
                <c:pt idx="32">
                  <c:v>10</c:v>
                </c:pt>
              </c:numCache>
            </c:numRef>
          </c:val>
        </c:ser>
        <c:ser>
          <c:idx val="32"/>
          <c:order val="32"/>
          <c:tx>
            <c:strRef>
              <c:f>'STL Projects (2)'!$A$39</c:f>
              <c:strCache>
                <c:ptCount val="1"/>
                <c:pt idx="0">
                  <c:v>St. Louis Misc Projects</c:v>
                </c:pt>
              </c:strCache>
            </c:strRef>
          </c:tx>
          <c:spPr>
            <a:solidFill>
              <a:schemeClr val="accent3">
                <a:lumMod val="5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(2)'!$B$39:$BO$39</c:f>
              <c:numCache>
                <c:formatCode>General</c:formatCode>
                <c:ptCount val="66"/>
                <c:pt idx="0">
                  <c:v>50</c:v>
                </c:pt>
                <c:pt idx="1">
                  <c:v>100</c:v>
                </c:pt>
                <c:pt idx="2">
                  <c:v>200</c:v>
                </c:pt>
                <c:pt idx="3">
                  <c:v>300</c:v>
                </c:pt>
                <c:pt idx="4">
                  <c:v>300</c:v>
                </c:pt>
                <c:pt idx="5">
                  <c:v>400</c:v>
                </c:pt>
                <c:pt idx="6">
                  <c:v>400</c:v>
                </c:pt>
                <c:pt idx="7">
                  <c:v>400</c:v>
                </c:pt>
                <c:pt idx="8">
                  <c:v>400</c:v>
                </c:pt>
                <c:pt idx="9">
                  <c:v>400</c:v>
                </c:pt>
                <c:pt idx="10">
                  <c:v>400</c:v>
                </c:pt>
                <c:pt idx="11">
                  <c:v>400</c:v>
                </c:pt>
                <c:pt idx="12">
                  <c:v>400</c:v>
                </c:pt>
                <c:pt idx="13">
                  <c:v>400</c:v>
                </c:pt>
                <c:pt idx="14">
                  <c:v>400</c:v>
                </c:pt>
                <c:pt idx="15">
                  <c:v>400</c:v>
                </c:pt>
                <c:pt idx="16">
                  <c:v>400</c:v>
                </c:pt>
                <c:pt idx="17">
                  <c:v>400</c:v>
                </c:pt>
                <c:pt idx="18">
                  <c:v>400</c:v>
                </c:pt>
                <c:pt idx="19">
                  <c:v>400</c:v>
                </c:pt>
                <c:pt idx="20">
                  <c:v>400</c:v>
                </c:pt>
                <c:pt idx="21">
                  <c:v>400</c:v>
                </c:pt>
                <c:pt idx="22">
                  <c:v>400</c:v>
                </c:pt>
                <c:pt idx="23">
                  <c:v>400</c:v>
                </c:pt>
                <c:pt idx="24">
                  <c:v>400</c:v>
                </c:pt>
                <c:pt idx="25">
                  <c:v>400</c:v>
                </c:pt>
                <c:pt idx="26">
                  <c:v>400</c:v>
                </c:pt>
                <c:pt idx="27">
                  <c:v>400</c:v>
                </c:pt>
                <c:pt idx="28">
                  <c:v>400</c:v>
                </c:pt>
                <c:pt idx="29">
                  <c:v>400</c:v>
                </c:pt>
                <c:pt idx="30">
                  <c:v>400</c:v>
                </c:pt>
                <c:pt idx="31">
                  <c:v>400</c:v>
                </c:pt>
                <c:pt idx="32">
                  <c:v>400</c:v>
                </c:pt>
                <c:pt idx="33">
                  <c:v>400</c:v>
                </c:pt>
                <c:pt idx="34">
                  <c:v>400</c:v>
                </c:pt>
                <c:pt idx="35">
                  <c:v>400</c:v>
                </c:pt>
                <c:pt idx="36">
                  <c:v>400</c:v>
                </c:pt>
                <c:pt idx="37">
                  <c:v>400</c:v>
                </c:pt>
                <c:pt idx="38">
                  <c:v>400</c:v>
                </c:pt>
                <c:pt idx="39">
                  <c:v>400</c:v>
                </c:pt>
                <c:pt idx="40">
                  <c:v>400</c:v>
                </c:pt>
                <c:pt idx="41">
                  <c:v>400</c:v>
                </c:pt>
                <c:pt idx="42">
                  <c:v>400</c:v>
                </c:pt>
                <c:pt idx="43">
                  <c:v>400</c:v>
                </c:pt>
                <c:pt idx="44">
                  <c:v>400</c:v>
                </c:pt>
                <c:pt idx="45">
                  <c:v>400</c:v>
                </c:pt>
                <c:pt idx="46">
                  <c:v>400</c:v>
                </c:pt>
                <c:pt idx="47">
                  <c:v>400</c:v>
                </c:pt>
                <c:pt idx="48">
                  <c:v>400</c:v>
                </c:pt>
                <c:pt idx="49">
                  <c:v>400</c:v>
                </c:pt>
                <c:pt idx="50">
                  <c:v>400</c:v>
                </c:pt>
                <c:pt idx="51">
                  <c:v>400</c:v>
                </c:pt>
                <c:pt idx="52">
                  <c:v>400</c:v>
                </c:pt>
                <c:pt idx="53">
                  <c:v>400</c:v>
                </c:pt>
                <c:pt idx="54">
                  <c:v>400</c:v>
                </c:pt>
                <c:pt idx="55">
                  <c:v>400</c:v>
                </c:pt>
                <c:pt idx="56">
                  <c:v>400</c:v>
                </c:pt>
                <c:pt idx="57">
                  <c:v>400</c:v>
                </c:pt>
                <c:pt idx="58">
                  <c:v>400</c:v>
                </c:pt>
                <c:pt idx="59">
                  <c:v>400</c:v>
                </c:pt>
                <c:pt idx="60">
                  <c:v>400</c:v>
                </c:pt>
                <c:pt idx="61">
                  <c:v>400</c:v>
                </c:pt>
                <c:pt idx="62">
                  <c:v>400</c:v>
                </c:pt>
                <c:pt idx="63">
                  <c:v>400</c:v>
                </c:pt>
                <c:pt idx="64">
                  <c:v>400</c:v>
                </c:pt>
                <c:pt idx="65">
                  <c:v>400</c:v>
                </c:pt>
              </c:numCache>
            </c:numRef>
          </c:val>
        </c:ser>
        <c:ser>
          <c:idx val="33"/>
          <c:order val="33"/>
          <c:tx>
            <c:strRef>
              <c:f>'STL Projects (2)'!$A$40</c:f>
              <c:strCache>
                <c:ptCount val="1"/>
                <c:pt idx="0">
                  <c:v>MoDOT Poplar Street Bridge Phase I, II, III</c:v>
                </c:pt>
              </c:strCache>
            </c:strRef>
          </c:tx>
          <c:spPr>
            <a:solidFill>
              <a:schemeClr val="accent4">
                <a:lumMod val="5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(2)'!$B$40:$BO$40</c:f>
              <c:numCache>
                <c:formatCode>General</c:formatCode>
                <c:ptCount val="66"/>
                <c:pt idx="12">
                  <c:v>30</c:v>
                </c:pt>
                <c:pt idx="13">
                  <c:v>50</c:v>
                </c:pt>
                <c:pt idx="14">
                  <c:v>80</c:v>
                </c:pt>
                <c:pt idx="15">
                  <c:v>80</c:v>
                </c:pt>
                <c:pt idx="16">
                  <c:v>80</c:v>
                </c:pt>
                <c:pt idx="17">
                  <c:v>100</c:v>
                </c:pt>
                <c:pt idx="18">
                  <c:v>100</c:v>
                </c:pt>
                <c:pt idx="19">
                  <c:v>120</c:v>
                </c:pt>
                <c:pt idx="20">
                  <c:v>130</c:v>
                </c:pt>
                <c:pt idx="21">
                  <c:v>130</c:v>
                </c:pt>
                <c:pt idx="22">
                  <c:v>130</c:v>
                </c:pt>
                <c:pt idx="23">
                  <c:v>140</c:v>
                </c:pt>
                <c:pt idx="24">
                  <c:v>140</c:v>
                </c:pt>
                <c:pt idx="25">
                  <c:v>140</c:v>
                </c:pt>
                <c:pt idx="26">
                  <c:v>150</c:v>
                </c:pt>
                <c:pt idx="27">
                  <c:v>150</c:v>
                </c:pt>
                <c:pt idx="28">
                  <c:v>150</c:v>
                </c:pt>
                <c:pt idx="29">
                  <c:v>140</c:v>
                </c:pt>
                <c:pt idx="30">
                  <c:v>140</c:v>
                </c:pt>
                <c:pt idx="31">
                  <c:v>130</c:v>
                </c:pt>
                <c:pt idx="32">
                  <c:v>130</c:v>
                </c:pt>
                <c:pt idx="33">
                  <c:v>120</c:v>
                </c:pt>
                <c:pt idx="34">
                  <c:v>100</c:v>
                </c:pt>
                <c:pt idx="35">
                  <c:v>100</c:v>
                </c:pt>
                <c:pt idx="36">
                  <c:v>100</c:v>
                </c:pt>
                <c:pt idx="37">
                  <c:v>80</c:v>
                </c:pt>
                <c:pt idx="38">
                  <c:v>80</c:v>
                </c:pt>
                <c:pt idx="39">
                  <c:v>50</c:v>
                </c:pt>
                <c:pt idx="40">
                  <c:v>50</c:v>
                </c:pt>
                <c:pt idx="41">
                  <c:v>30</c:v>
                </c:pt>
                <c:pt idx="42">
                  <c:v>30</c:v>
                </c:pt>
                <c:pt idx="43">
                  <c:v>10</c:v>
                </c:pt>
                <c:pt idx="44">
                  <c:v>10</c:v>
                </c:pt>
              </c:numCache>
            </c:numRef>
          </c:val>
        </c:ser>
        <c:ser>
          <c:idx val="34"/>
          <c:order val="34"/>
          <c:tx>
            <c:strRef>
              <c:f>'STL Projects (2)'!$A$41</c:f>
              <c:strCache>
                <c:ptCount val="1"/>
                <c:pt idx="0">
                  <c:v>Ameren Labadie ESP</c:v>
                </c:pt>
              </c:strCache>
            </c:strRef>
          </c:tx>
          <c:spPr>
            <a:solidFill>
              <a:schemeClr val="accent5">
                <a:lumMod val="5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(2)'!$B$41:$BO$41</c:f>
              <c:numCache>
                <c:formatCode>General</c:formatCode>
                <c:ptCount val="66"/>
                <c:pt idx="0">
                  <c:v>80</c:v>
                </c:pt>
                <c:pt idx="1">
                  <c:v>120</c:v>
                </c:pt>
                <c:pt idx="2">
                  <c:v>120</c:v>
                </c:pt>
                <c:pt idx="3">
                  <c:v>140</c:v>
                </c:pt>
                <c:pt idx="4">
                  <c:v>150</c:v>
                </c:pt>
                <c:pt idx="5">
                  <c:v>160</c:v>
                </c:pt>
                <c:pt idx="6">
                  <c:v>180</c:v>
                </c:pt>
                <c:pt idx="7">
                  <c:v>180</c:v>
                </c:pt>
                <c:pt idx="8">
                  <c:v>180</c:v>
                </c:pt>
                <c:pt idx="9">
                  <c:v>160</c:v>
                </c:pt>
                <c:pt idx="10">
                  <c:v>150</c:v>
                </c:pt>
                <c:pt idx="11">
                  <c:v>100</c:v>
                </c:pt>
                <c:pt idx="12">
                  <c:v>30</c:v>
                </c:pt>
                <c:pt idx="13">
                  <c:v>30</c:v>
                </c:pt>
                <c:pt idx="14">
                  <c:v>10</c:v>
                </c:pt>
              </c:numCache>
            </c:numRef>
          </c:val>
        </c:ser>
        <c:ser>
          <c:idx val="35"/>
          <c:order val="35"/>
          <c:tx>
            <c:strRef>
              <c:f>'STL Projects (2)'!$A$42</c:f>
              <c:strCache>
                <c:ptCount val="1"/>
                <c:pt idx="0">
                  <c:v>Washington University Parking Garage</c:v>
                </c:pt>
              </c:strCache>
            </c:strRef>
          </c:tx>
          <c:spPr>
            <a:solidFill>
              <a:schemeClr val="accent6">
                <a:lumMod val="5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(2)'!$B$42:$BO$42</c:f>
              <c:numCache>
                <c:formatCode>General</c:formatCode>
                <c:ptCount val="66"/>
                <c:pt idx="40">
                  <c:v>10</c:v>
                </c:pt>
                <c:pt idx="41">
                  <c:v>20</c:v>
                </c:pt>
                <c:pt idx="42">
                  <c:v>50</c:v>
                </c:pt>
                <c:pt idx="43">
                  <c:v>75</c:v>
                </c:pt>
                <c:pt idx="44">
                  <c:v>100</c:v>
                </c:pt>
                <c:pt idx="45">
                  <c:v>150</c:v>
                </c:pt>
                <c:pt idx="46">
                  <c:v>200</c:v>
                </c:pt>
                <c:pt idx="47">
                  <c:v>200</c:v>
                </c:pt>
                <c:pt idx="48">
                  <c:v>200</c:v>
                </c:pt>
                <c:pt idx="49">
                  <c:v>250</c:v>
                </c:pt>
                <c:pt idx="50">
                  <c:v>300</c:v>
                </c:pt>
                <c:pt idx="51">
                  <c:v>350</c:v>
                </c:pt>
                <c:pt idx="52">
                  <c:v>350</c:v>
                </c:pt>
                <c:pt idx="53">
                  <c:v>300</c:v>
                </c:pt>
                <c:pt idx="54">
                  <c:v>250</c:v>
                </c:pt>
                <c:pt idx="55">
                  <c:v>200</c:v>
                </c:pt>
                <c:pt idx="56">
                  <c:v>150</c:v>
                </c:pt>
                <c:pt idx="57">
                  <c:v>100</c:v>
                </c:pt>
                <c:pt idx="58">
                  <c:v>75</c:v>
                </c:pt>
                <c:pt idx="59">
                  <c:v>50</c:v>
                </c:pt>
                <c:pt idx="60">
                  <c:v>20</c:v>
                </c:pt>
                <c:pt idx="61">
                  <c:v>10</c:v>
                </c:pt>
              </c:numCache>
            </c:numRef>
          </c:val>
        </c:ser>
        <c:ser>
          <c:idx val="36"/>
          <c:order val="36"/>
          <c:tx>
            <c:strRef>
              <c:f>'STL Projects (2)'!$A$43</c:f>
              <c:strCache>
                <c:ptCount val="1"/>
                <c:pt idx="0">
                  <c:v>College of Pharmacy</c:v>
                </c:pt>
              </c:strCache>
            </c:strRef>
          </c:tx>
          <c:spPr>
            <a:solidFill>
              <a:schemeClr val="accent1">
                <a:lumMod val="70000"/>
                <a:lumOff val="3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(2)'!$B$43:$BO$43</c:f>
              <c:numCache>
                <c:formatCode>General</c:formatCode>
                <c:ptCount val="66"/>
                <c:pt idx="7">
                  <c:v>10</c:v>
                </c:pt>
                <c:pt idx="8">
                  <c:v>20</c:v>
                </c:pt>
                <c:pt idx="9">
                  <c:v>30</c:v>
                </c:pt>
                <c:pt idx="10">
                  <c:v>40</c:v>
                </c:pt>
                <c:pt idx="11">
                  <c:v>60</c:v>
                </c:pt>
                <c:pt idx="12">
                  <c:v>80</c:v>
                </c:pt>
                <c:pt idx="13">
                  <c:v>90</c:v>
                </c:pt>
                <c:pt idx="14">
                  <c:v>120</c:v>
                </c:pt>
                <c:pt idx="15">
                  <c:v>120</c:v>
                </c:pt>
                <c:pt idx="16">
                  <c:v>120</c:v>
                </c:pt>
                <c:pt idx="17">
                  <c:v>100</c:v>
                </c:pt>
                <c:pt idx="18">
                  <c:v>80</c:v>
                </c:pt>
                <c:pt idx="19">
                  <c:v>60</c:v>
                </c:pt>
                <c:pt idx="20">
                  <c:v>50</c:v>
                </c:pt>
                <c:pt idx="21">
                  <c:v>40</c:v>
                </c:pt>
                <c:pt idx="22">
                  <c:v>30</c:v>
                </c:pt>
                <c:pt idx="23">
                  <c:v>30</c:v>
                </c:pt>
                <c:pt idx="24">
                  <c:v>20</c:v>
                </c:pt>
                <c:pt idx="25">
                  <c:v>20</c:v>
                </c:pt>
                <c:pt idx="26">
                  <c:v>20</c:v>
                </c:pt>
                <c:pt idx="27">
                  <c:v>10</c:v>
                </c:pt>
                <c:pt idx="28">
                  <c:v>10</c:v>
                </c:pt>
              </c:numCache>
            </c:numRef>
          </c:val>
        </c:ser>
        <c:ser>
          <c:idx val="37"/>
          <c:order val="37"/>
          <c:tx>
            <c:strRef>
              <c:f>'STL Projects (2)'!$A$44</c:f>
              <c:strCache>
                <c:ptCount val="1"/>
                <c:pt idx="0">
                  <c:v>Ameren Rush Island WFGD Unites 1 &amp; 2 Phase I</c:v>
                </c:pt>
              </c:strCache>
            </c:strRef>
          </c:tx>
          <c:spPr>
            <a:solidFill>
              <a:schemeClr val="accent2">
                <a:lumMod val="70000"/>
                <a:lumOff val="3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(2)'!$B$44:$BO$44</c:f>
              <c:numCache>
                <c:formatCode>General</c:formatCode>
                <c:ptCount val="66"/>
                <c:pt idx="11">
                  <c:v>10</c:v>
                </c:pt>
                <c:pt idx="12">
                  <c:v>30</c:v>
                </c:pt>
                <c:pt idx="13">
                  <c:v>50</c:v>
                </c:pt>
                <c:pt idx="14">
                  <c:v>100</c:v>
                </c:pt>
                <c:pt idx="15">
                  <c:v>110</c:v>
                </c:pt>
                <c:pt idx="16">
                  <c:v>120</c:v>
                </c:pt>
                <c:pt idx="17">
                  <c:v>130</c:v>
                </c:pt>
                <c:pt idx="18">
                  <c:v>150</c:v>
                </c:pt>
                <c:pt idx="19">
                  <c:v>180</c:v>
                </c:pt>
                <c:pt idx="20">
                  <c:v>180</c:v>
                </c:pt>
                <c:pt idx="21">
                  <c:v>150</c:v>
                </c:pt>
                <c:pt idx="22">
                  <c:v>130</c:v>
                </c:pt>
                <c:pt idx="23">
                  <c:v>130</c:v>
                </c:pt>
                <c:pt idx="24">
                  <c:v>120</c:v>
                </c:pt>
                <c:pt idx="25">
                  <c:v>70</c:v>
                </c:pt>
                <c:pt idx="26">
                  <c:v>60</c:v>
                </c:pt>
                <c:pt idx="27">
                  <c:v>60</c:v>
                </c:pt>
                <c:pt idx="28">
                  <c:v>50</c:v>
                </c:pt>
                <c:pt idx="29">
                  <c:v>50</c:v>
                </c:pt>
                <c:pt idx="30">
                  <c:v>40</c:v>
                </c:pt>
                <c:pt idx="31">
                  <c:v>30</c:v>
                </c:pt>
                <c:pt idx="32">
                  <c:v>30</c:v>
                </c:pt>
                <c:pt idx="33">
                  <c:v>20</c:v>
                </c:pt>
                <c:pt idx="34">
                  <c:v>20</c:v>
                </c:pt>
                <c:pt idx="35">
                  <c:v>10</c:v>
                </c:pt>
              </c:numCache>
            </c:numRef>
          </c:val>
        </c:ser>
        <c:ser>
          <c:idx val="38"/>
          <c:order val="38"/>
          <c:tx>
            <c:strRef>
              <c:f>'STL Projects (2)'!$A$45</c:f>
              <c:strCache>
                <c:ptCount val="1"/>
                <c:pt idx="0">
                  <c:v>John Cochran VA Medical Center</c:v>
                </c:pt>
              </c:strCache>
            </c:strRef>
          </c:tx>
          <c:spPr>
            <a:solidFill>
              <a:schemeClr val="accent3">
                <a:lumMod val="70000"/>
                <a:lumOff val="3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(2)'!$B$45:$BO$45</c:f>
              <c:numCache>
                <c:formatCode>General</c:formatCode>
                <c:ptCount val="66"/>
                <c:pt idx="17">
                  <c:v>20</c:v>
                </c:pt>
                <c:pt idx="18">
                  <c:v>30</c:v>
                </c:pt>
                <c:pt idx="19">
                  <c:v>50</c:v>
                </c:pt>
                <c:pt idx="20">
                  <c:v>125</c:v>
                </c:pt>
                <c:pt idx="21">
                  <c:v>125</c:v>
                </c:pt>
                <c:pt idx="22">
                  <c:v>125</c:v>
                </c:pt>
                <c:pt idx="23">
                  <c:v>125</c:v>
                </c:pt>
                <c:pt idx="24">
                  <c:v>125</c:v>
                </c:pt>
                <c:pt idx="25">
                  <c:v>150</c:v>
                </c:pt>
                <c:pt idx="26">
                  <c:v>150</c:v>
                </c:pt>
                <c:pt idx="27">
                  <c:v>150</c:v>
                </c:pt>
                <c:pt idx="28">
                  <c:v>150</c:v>
                </c:pt>
                <c:pt idx="29">
                  <c:v>150</c:v>
                </c:pt>
                <c:pt idx="30">
                  <c:v>150</c:v>
                </c:pt>
                <c:pt idx="31">
                  <c:v>150</c:v>
                </c:pt>
                <c:pt idx="32">
                  <c:v>150</c:v>
                </c:pt>
                <c:pt idx="33">
                  <c:v>100</c:v>
                </c:pt>
                <c:pt idx="34">
                  <c:v>100</c:v>
                </c:pt>
                <c:pt idx="35">
                  <c:v>80</c:v>
                </c:pt>
                <c:pt idx="36">
                  <c:v>80</c:v>
                </c:pt>
                <c:pt idx="37">
                  <c:v>70</c:v>
                </c:pt>
                <c:pt idx="38">
                  <c:v>60</c:v>
                </c:pt>
                <c:pt idx="39">
                  <c:v>50</c:v>
                </c:pt>
                <c:pt idx="40">
                  <c:v>50</c:v>
                </c:pt>
                <c:pt idx="41">
                  <c:v>40</c:v>
                </c:pt>
                <c:pt idx="42">
                  <c:v>40</c:v>
                </c:pt>
                <c:pt idx="43">
                  <c:v>30</c:v>
                </c:pt>
                <c:pt idx="44">
                  <c:v>20</c:v>
                </c:pt>
                <c:pt idx="45">
                  <c:v>20</c:v>
                </c:pt>
                <c:pt idx="46">
                  <c:v>10</c:v>
                </c:pt>
              </c:numCache>
            </c:numRef>
          </c:val>
        </c:ser>
        <c:ser>
          <c:idx val="39"/>
          <c:order val="39"/>
          <c:tx>
            <c:strRef>
              <c:f>'STL Projects (2)'!$A$46</c:f>
              <c:strCache>
                <c:ptCount val="1"/>
                <c:pt idx="0">
                  <c:v>SSM St. Clare 150 Bed Tower &amp; Garage</c:v>
                </c:pt>
              </c:strCache>
            </c:strRef>
          </c:tx>
          <c:spPr>
            <a:solidFill>
              <a:schemeClr val="accent4">
                <a:lumMod val="70000"/>
                <a:lumOff val="3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(2)'!$B$46:$BO$46</c:f>
              <c:numCache>
                <c:formatCode>General</c:formatCode>
                <c:ptCount val="66"/>
                <c:pt idx="24">
                  <c:v>20</c:v>
                </c:pt>
                <c:pt idx="25">
                  <c:v>30</c:v>
                </c:pt>
                <c:pt idx="26">
                  <c:v>50</c:v>
                </c:pt>
                <c:pt idx="27">
                  <c:v>50</c:v>
                </c:pt>
                <c:pt idx="28">
                  <c:v>80</c:v>
                </c:pt>
                <c:pt idx="29">
                  <c:v>100</c:v>
                </c:pt>
                <c:pt idx="30">
                  <c:v>100</c:v>
                </c:pt>
                <c:pt idx="31">
                  <c:v>125</c:v>
                </c:pt>
                <c:pt idx="32">
                  <c:v>125</c:v>
                </c:pt>
                <c:pt idx="33">
                  <c:v>125</c:v>
                </c:pt>
                <c:pt idx="34">
                  <c:v>100</c:v>
                </c:pt>
                <c:pt idx="35">
                  <c:v>100</c:v>
                </c:pt>
                <c:pt idx="36">
                  <c:v>100</c:v>
                </c:pt>
                <c:pt idx="37">
                  <c:v>80</c:v>
                </c:pt>
                <c:pt idx="38">
                  <c:v>80</c:v>
                </c:pt>
                <c:pt idx="39">
                  <c:v>80</c:v>
                </c:pt>
                <c:pt idx="40">
                  <c:v>80</c:v>
                </c:pt>
                <c:pt idx="41">
                  <c:v>60</c:v>
                </c:pt>
                <c:pt idx="42">
                  <c:v>60</c:v>
                </c:pt>
                <c:pt idx="43">
                  <c:v>60</c:v>
                </c:pt>
                <c:pt idx="44">
                  <c:v>50</c:v>
                </c:pt>
                <c:pt idx="45">
                  <c:v>50</c:v>
                </c:pt>
                <c:pt idx="46">
                  <c:v>50</c:v>
                </c:pt>
                <c:pt idx="47">
                  <c:v>50</c:v>
                </c:pt>
                <c:pt idx="48">
                  <c:v>40</c:v>
                </c:pt>
                <c:pt idx="49">
                  <c:v>40</c:v>
                </c:pt>
                <c:pt idx="50">
                  <c:v>30</c:v>
                </c:pt>
                <c:pt idx="51">
                  <c:v>20</c:v>
                </c:pt>
                <c:pt idx="52">
                  <c:v>20</c:v>
                </c:pt>
                <c:pt idx="53">
                  <c:v>10</c:v>
                </c:pt>
              </c:numCache>
            </c:numRef>
          </c:val>
        </c:ser>
        <c:ser>
          <c:idx val="40"/>
          <c:order val="40"/>
          <c:tx>
            <c:strRef>
              <c:f>'STL Projects (2)'!$A$47</c:f>
              <c:strCache>
                <c:ptCount val="1"/>
                <c:pt idx="0">
                  <c:v>MSD CSO Tunnel</c:v>
                </c:pt>
              </c:strCache>
            </c:strRef>
          </c:tx>
          <c:spPr>
            <a:solidFill>
              <a:schemeClr val="accent5">
                <a:lumMod val="70000"/>
                <a:lumOff val="3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(2)'!$B$47:$BO$47</c:f>
              <c:numCache>
                <c:formatCode>General</c:formatCode>
                <c:ptCount val="66"/>
                <c:pt idx="41">
                  <c:v>10</c:v>
                </c:pt>
                <c:pt idx="42">
                  <c:v>20</c:v>
                </c:pt>
                <c:pt idx="43">
                  <c:v>30</c:v>
                </c:pt>
                <c:pt idx="44">
                  <c:v>40</c:v>
                </c:pt>
                <c:pt idx="45">
                  <c:v>75</c:v>
                </c:pt>
                <c:pt idx="46">
                  <c:v>100</c:v>
                </c:pt>
                <c:pt idx="47">
                  <c:v>150</c:v>
                </c:pt>
                <c:pt idx="48">
                  <c:v>150</c:v>
                </c:pt>
                <c:pt idx="49">
                  <c:v>200</c:v>
                </c:pt>
                <c:pt idx="50">
                  <c:v>250</c:v>
                </c:pt>
                <c:pt idx="51">
                  <c:v>250</c:v>
                </c:pt>
                <c:pt idx="52">
                  <c:v>300</c:v>
                </c:pt>
                <c:pt idx="53">
                  <c:v>350</c:v>
                </c:pt>
                <c:pt idx="54">
                  <c:v>400</c:v>
                </c:pt>
                <c:pt idx="55">
                  <c:v>400</c:v>
                </c:pt>
                <c:pt idx="56">
                  <c:v>400</c:v>
                </c:pt>
                <c:pt idx="57">
                  <c:v>350</c:v>
                </c:pt>
                <c:pt idx="58">
                  <c:v>350</c:v>
                </c:pt>
                <c:pt idx="59">
                  <c:v>250</c:v>
                </c:pt>
                <c:pt idx="60">
                  <c:v>200</c:v>
                </c:pt>
                <c:pt idx="61">
                  <c:v>200</c:v>
                </c:pt>
                <c:pt idx="62">
                  <c:v>150</c:v>
                </c:pt>
                <c:pt idx="63">
                  <c:v>150</c:v>
                </c:pt>
                <c:pt idx="64">
                  <c:v>150</c:v>
                </c:pt>
                <c:pt idx="65">
                  <c:v>150</c:v>
                </c:pt>
              </c:numCache>
            </c:numRef>
          </c:val>
        </c:ser>
        <c:ser>
          <c:idx val="41"/>
          <c:order val="41"/>
          <c:tx>
            <c:strRef>
              <c:f>'STL Projects (2)'!$A$48</c:f>
              <c:strCache>
                <c:ptCount val="1"/>
                <c:pt idx="0">
                  <c:v>Monsanto Chesterfield CV</c:v>
                </c:pt>
              </c:strCache>
            </c:strRef>
          </c:tx>
          <c:spPr>
            <a:solidFill>
              <a:schemeClr val="accent6">
                <a:lumMod val="70000"/>
                <a:lumOff val="3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(2)'!$B$48:$BO$48</c:f>
              <c:numCache>
                <c:formatCode>General</c:formatCode>
                <c:ptCount val="66"/>
                <c:pt idx="9">
                  <c:v>25</c:v>
                </c:pt>
                <c:pt idx="10">
                  <c:v>50</c:v>
                </c:pt>
                <c:pt idx="11">
                  <c:v>50</c:v>
                </c:pt>
                <c:pt idx="12">
                  <c:v>60</c:v>
                </c:pt>
                <c:pt idx="13">
                  <c:v>80</c:v>
                </c:pt>
                <c:pt idx="14">
                  <c:v>125</c:v>
                </c:pt>
                <c:pt idx="15">
                  <c:v>150</c:v>
                </c:pt>
                <c:pt idx="16">
                  <c:v>200</c:v>
                </c:pt>
                <c:pt idx="17">
                  <c:v>250</c:v>
                </c:pt>
                <c:pt idx="18">
                  <c:v>300</c:v>
                </c:pt>
                <c:pt idx="19">
                  <c:v>300</c:v>
                </c:pt>
                <c:pt idx="20">
                  <c:v>350</c:v>
                </c:pt>
                <c:pt idx="21">
                  <c:v>350</c:v>
                </c:pt>
                <c:pt idx="22">
                  <c:v>400</c:v>
                </c:pt>
                <c:pt idx="23">
                  <c:v>450</c:v>
                </c:pt>
                <c:pt idx="24">
                  <c:v>450</c:v>
                </c:pt>
                <c:pt idx="25">
                  <c:v>500</c:v>
                </c:pt>
                <c:pt idx="26">
                  <c:v>450</c:v>
                </c:pt>
                <c:pt idx="27">
                  <c:v>450</c:v>
                </c:pt>
                <c:pt idx="28">
                  <c:v>400</c:v>
                </c:pt>
                <c:pt idx="29">
                  <c:v>400</c:v>
                </c:pt>
                <c:pt idx="30">
                  <c:v>350</c:v>
                </c:pt>
                <c:pt idx="31">
                  <c:v>350</c:v>
                </c:pt>
                <c:pt idx="32">
                  <c:v>300</c:v>
                </c:pt>
                <c:pt idx="33">
                  <c:v>250</c:v>
                </c:pt>
                <c:pt idx="34">
                  <c:v>250</c:v>
                </c:pt>
                <c:pt idx="35">
                  <c:v>220</c:v>
                </c:pt>
                <c:pt idx="36">
                  <c:v>200</c:v>
                </c:pt>
                <c:pt idx="37">
                  <c:v>200</c:v>
                </c:pt>
                <c:pt idx="38">
                  <c:v>200</c:v>
                </c:pt>
                <c:pt idx="39">
                  <c:v>150</c:v>
                </c:pt>
                <c:pt idx="40">
                  <c:v>120</c:v>
                </c:pt>
                <c:pt idx="41">
                  <c:v>60</c:v>
                </c:pt>
                <c:pt idx="42">
                  <c:v>40</c:v>
                </c:pt>
                <c:pt idx="43">
                  <c:v>20</c:v>
                </c:pt>
              </c:numCache>
            </c:numRef>
          </c:val>
        </c:ser>
        <c:ser>
          <c:idx val="42"/>
          <c:order val="42"/>
          <c:tx>
            <c:strRef>
              <c:f>'STL Projects (2)'!$A$49</c:f>
              <c:strCache>
                <c:ptCount val="1"/>
                <c:pt idx="0">
                  <c:v>On-Going Misc. Projects</c:v>
                </c:pt>
              </c:strCache>
            </c:strRef>
          </c:tx>
          <c:spPr>
            <a:solidFill>
              <a:schemeClr val="accent1">
                <a:lumMod val="7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(2)'!$B$49:$BO$49</c:f>
              <c:numCache>
                <c:formatCode>General</c:formatCode>
                <c:ptCount val="66"/>
                <c:pt idx="0">
                  <c:v>300</c:v>
                </c:pt>
                <c:pt idx="1">
                  <c:v>300</c:v>
                </c:pt>
                <c:pt idx="2">
                  <c:v>300</c:v>
                </c:pt>
                <c:pt idx="3">
                  <c:v>300</c:v>
                </c:pt>
                <c:pt idx="4">
                  <c:v>300</c:v>
                </c:pt>
                <c:pt idx="5">
                  <c:v>300</c:v>
                </c:pt>
                <c:pt idx="6">
                  <c:v>300</c:v>
                </c:pt>
                <c:pt idx="7">
                  <c:v>300</c:v>
                </c:pt>
                <c:pt idx="8">
                  <c:v>300</c:v>
                </c:pt>
                <c:pt idx="9">
                  <c:v>300</c:v>
                </c:pt>
                <c:pt idx="10">
                  <c:v>300</c:v>
                </c:pt>
                <c:pt idx="11">
                  <c:v>300</c:v>
                </c:pt>
                <c:pt idx="12">
                  <c:v>300</c:v>
                </c:pt>
                <c:pt idx="13">
                  <c:v>300</c:v>
                </c:pt>
                <c:pt idx="14">
                  <c:v>300</c:v>
                </c:pt>
                <c:pt idx="15">
                  <c:v>300</c:v>
                </c:pt>
                <c:pt idx="16">
                  <c:v>300</c:v>
                </c:pt>
                <c:pt idx="17">
                  <c:v>300</c:v>
                </c:pt>
                <c:pt idx="18">
                  <c:v>300</c:v>
                </c:pt>
                <c:pt idx="19">
                  <c:v>300</c:v>
                </c:pt>
                <c:pt idx="20">
                  <c:v>300</c:v>
                </c:pt>
                <c:pt idx="21">
                  <c:v>300</c:v>
                </c:pt>
                <c:pt idx="22">
                  <c:v>300</c:v>
                </c:pt>
                <c:pt idx="23">
                  <c:v>300</c:v>
                </c:pt>
                <c:pt idx="24">
                  <c:v>300</c:v>
                </c:pt>
                <c:pt idx="25">
                  <c:v>300</c:v>
                </c:pt>
                <c:pt idx="26">
                  <c:v>300</c:v>
                </c:pt>
                <c:pt idx="27">
                  <c:v>300</c:v>
                </c:pt>
                <c:pt idx="28">
                  <c:v>300</c:v>
                </c:pt>
                <c:pt idx="29">
                  <c:v>300</c:v>
                </c:pt>
                <c:pt idx="30">
                  <c:v>300</c:v>
                </c:pt>
                <c:pt idx="31">
                  <c:v>300</c:v>
                </c:pt>
                <c:pt idx="32">
                  <c:v>300</c:v>
                </c:pt>
                <c:pt idx="33">
                  <c:v>300</c:v>
                </c:pt>
                <c:pt idx="34">
                  <c:v>300</c:v>
                </c:pt>
                <c:pt idx="35">
                  <c:v>300</c:v>
                </c:pt>
                <c:pt idx="36">
                  <c:v>300</c:v>
                </c:pt>
                <c:pt idx="37">
                  <c:v>300</c:v>
                </c:pt>
                <c:pt idx="38">
                  <c:v>300</c:v>
                </c:pt>
                <c:pt idx="39">
                  <c:v>300</c:v>
                </c:pt>
                <c:pt idx="40">
                  <c:v>300</c:v>
                </c:pt>
                <c:pt idx="41">
                  <c:v>300</c:v>
                </c:pt>
                <c:pt idx="42">
                  <c:v>300</c:v>
                </c:pt>
                <c:pt idx="43">
                  <c:v>300</c:v>
                </c:pt>
                <c:pt idx="44">
                  <c:v>300</c:v>
                </c:pt>
                <c:pt idx="45">
                  <c:v>300</c:v>
                </c:pt>
                <c:pt idx="46">
                  <c:v>300</c:v>
                </c:pt>
                <c:pt idx="47">
                  <c:v>300</c:v>
                </c:pt>
                <c:pt idx="48">
                  <c:v>300</c:v>
                </c:pt>
                <c:pt idx="49">
                  <c:v>300</c:v>
                </c:pt>
                <c:pt idx="50">
                  <c:v>300</c:v>
                </c:pt>
                <c:pt idx="51">
                  <c:v>300</c:v>
                </c:pt>
                <c:pt idx="52">
                  <c:v>300</c:v>
                </c:pt>
                <c:pt idx="53">
                  <c:v>300</c:v>
                </c:pt>
                <c:pt idx="54">
                  <c:v>300</c:v>
                </c:pt>
                <c:pt idx="55">
                  <c:v>300</c:v>
                </c:pt>
                <c:pt idx="56">
                  <c:v>300</c:v>
                </c:pt>
                <c:pt idx="57">
                  <c:v>300</c:v>
                </c:pt>
                <c:pt idx="58">
                  <c:v>300</c:v>
                </c:pt>
                <c:pt idx="59">
                  <c:v>300</c:v>
                </c:pt>
                <c:pt idx="60">
                  <c:v>300</c:v>
                </c:pt>
                <c:pt idx="61">
                  <c:v>300</c:v>
                </c:pt>
                <c:pt idx="62">
                  <c:v>300</c:v>
                </c:pt>
                <c:pt idx="63">
                  <c:v>300</c:v>
                </c:pt>
                <c:pt idx="64">
                  <c:v>300</c:v>
                </c:pt>
                <c:pt idx="65">
                  <c:v>300</c:v>
                </c:pt>
              </c:numCache>
            </c:numRef>
          </c:val>
        </c:ser>
        <c:ser>
          <c:idx val="43"/>
          <c:order val="43"/>
          <c:tx>
            <c:strRef>
              <c:f>'STL Projects (2)'!$A$50</c:f>
              <c:strCache>
                <c:ptCount val="1"/>
                <c:pt idx="0">
                  <c:v>Residential Market (Seasonal)</c:v>
                </c:pt>
              </c:strCache>
            </c:strRef>
          </c:tx>
          <c:spPr>
            <a:solidFill>
              <a:schemeClr val="accent2">
                <a:lumMod val="70000"/>
              </a:schemeClr>
            </a:solidFill>
            <a:ln>
              <a:noFill/>
            </a:ln>
            <a:effectLst/>
          </c:spPr>
          <c:cat>
            <c:strRef>
              <c:f>'STL Projects (2)'!$B$6:$BO$6</c:f>
              <c:strCache>
                <c:ptCount val="66"/>
                <c:pt idx="0">
                  <c:v>Jan '14</c:v>
                </c:pt>
                <c:pt idx="1">
                  <c:v>Feb</c:v>
                </c:pt>
                <c:pt idx="2">
                  <c:v>Mar</c:v>
                </c:pt>
                <c:pt idx="3">
                  <c:v>Apr</c:v>
                </c:pt>
                <c:pt idx="4">
                  <c:v>May</c:v>
                </c:pt>
                <c:pt idx="5">
                  <c:v>Jun</c:v>
                </c:pt>
                <c:pt idx="6">
                  <c:v>Jul</c:v>
                </c:pt>
                <c:pt idx="7">
                  <c:v>Aug</c:v>
                </c:pt>
                <c:pt idx="8">
                  <c:v>Sep</c:v>
                </c:pt>
                <c:pt idx="9">
                  <c:v>Oct</c:v>
                </c:pt>
                <c:pt idx="10">
                  <c:v>Nov</c:v>
                </c:pt>
                <c:pt idx="11">
                  <c:v>Dec</c:v>
                </c:pt>
                <c:pt idx="12">
                  <c:v>Jan '15</c:v>
                </c:pt>
                <c:pt idx="13">
                  <c:v>Feb</c:v>
                </c:pt>
                <c:pt idx="14">
                  <c:v>Mar</c:v>
                </c:pt>
                <c:pt idx="15">
                  <c:v>Apr</c:v>
                </c:pt>
                <c:pt idx="16">
                  <c:v>May</c:v>
                </c:pt>
                <c:pt idx="17">
                  <c:v>Jun</c:v>
                </c:pt>
                <c:pt idx="18">
                  <c:v>Jul</c:v>
                </c:pt>
                <c:pt idx="19">
                  <c:v>Aug</c:v>
                </c:pt>
                <c:pt idx="20">
                  <c:v>Sep</c:v>
                </c:pt>
                <c:pt idx="21">
                  <c:v>Oct</c:v>
                </c:pt>
                <c:pt idx="22">
                  <c:v>Nov</c:v>
                </c:pt>
                <c:pt idx="23">
                  <c:v>Dec</c:v>
                </c:pt>
                <c:pt idx="24">
                  <c:v>Jan '16</c:v>
                </c:pt>
                <c:pt idx="25">
                  <c:v>Feb</c:v>
                </c:pt>
                <c:pt idx="26">
                  <c:v>Mar</c:v>
                </c:pt>
                <c:pt idx="27">
                  <c:v>Apr</c:v>
                </c:pt>
                <c:pt idx="28">
                  <c:v>May</c:v>
                </c:pt>
                <c:pt idx="29">
                  <c:v>Jun</c:v>
                </c:pt>
                <c:pt idx="30">
                  <c:v>Jul</c:v>
                </c:pt>
                <c:pt idx="31">
                  <c:v>Aug</c:v>
                </c:pt>
                <c:pt idx="32">
                  <c:v>Sep</c:v>
                </c:pt>
                <c:pt idx="33">
                  <c:v>Oct</c:v>
                </c:pt>
                <c:pt idx="34">
                  <c:v>Nov</c:v>
                </c:pt>
                <c:pt idx="35">
                  <c:v>Dec</c:v>
                </c:pt>
                <c:pt idx="36">
                  <c:v>Jan '17</c:v>
                </c:pt>
                <c:pt idx="37">
                  <c:v>Feb</c:v>
                </c:pt>
                <c:pt idx="38">
                  <c:v>Mar</c:v>
                </c:pt>
                <c:pt idx="39">
                  <c:v>Apr</c:v>
                </c:pt>
                <c:pt idx="40">
                  <c:v>May</c:v>
                </c:pt>
                <c:pt idx="41">
                  <c:v>Jun</c:v>
                </c:pt>
                <c:pt idx="42">
                  <c:v>Jul</c:v>
                </c:pt>
                <c:pt idx="43">
                  <c:v>Aug</c:v>
                </c:pt>
                <c:pt idx="44">
                  <c:v>Sep</c:v>
                </c:pt>
                <c:pt idx="45">
                  <c:v>Oct</c:v>
                </c:pt>
                <c:pt idx="46">
                  <c:v>Nov</c:v>
                </c:pt>
                <c:pt idx="47">
                  <c:v>Dec</c:v>
                </c:pt>
                <c:pt idx="48">
                  <c:v>Jan '18</c:v>
                </c:pt>
                <c:pt idx="49">
                  <c:v>Feb</c:v>
                </c:pt>
                <c:pt idx="50">
                  <c:v>Mar</c:v>
                </c:pt>
                <c:pt idx="51">
                  <c:v>Apr</c:v>
                </c:pt>
                <c:pt idx="52">
                  <c:v>May</c:v>
                </c:pt>
                <c:pt idx="53">
                  <c:v>Jun</c:v>
                </c:pt>
                <c:pt idx="54">
                  <c:v>Jul</c:v>
                </c:pt>
                <c:pt idx="55">
                  <c:v>Aug</c:v>
                </c:pt>
                <c:pt idx="56">
                  <c:v>Sep</c:v>
                </c:pt>
                <c:pt idx="57">
                  <c:v>Oct</c:v>
                </c:pt>
                <c:pt idx="58">
                  <c:v>Nov</c:v>
                </c:pt>
                <c:pt idx="59">
                  <c:v>Dec</c:v>
                </c:pt>
                <c:pt idx="60">
                  <c:v>Jan '19</c:v>
                </c:pt>
                <c:pt idx="61">
                  <c:v>Feb</c:v>
                </c:pt>
                <c:pt idx="62">
                  <c:v>Mar</c:v>
                </c:pt>
                <c:pt idx="63">
                  <c:v>Apr</c:v>
                </c:pt>
                <c:pt idx="64">
                  <c:v>May</c:v>
                </c:pt>
                <c:pt idx="65">
                  <c:v>Jun</c:v>
                </c:pt>
              </c:strCache>
            </c:strRef>
          </c:cat>
          <c:val>
            <c:numRef>
              <c:f>'STL Projects (2)'!$B$50:$BO$50</c:f>
              <c:numCache>
                <c:formatCode>General</c:formatCode>
                <c:ptCount val="66"/>
                <c:pt idx="0">
                  <c:v>100</c:v>
                </c:pt>
                <c:pt idx="1">
                  <c:v>100</c:v>
                </c:pt>
                <c:pt idx="2">
                  <c:v>100</c:v>
                </c:pt>
                <c:pt idx="3">
                  <c:v>150</c:v>
                </c:pt>
                <c:pt idx="4">
                  <c:v>200</c:v>
                </c:pt>
                <c:pt idx="5">
                  <c:v>500</c:v>
                </c:pt>
                <c:pt idx="6">
                  <c:v>500</c:v>
                </c:pt>
                <c:pt idx="7">
                  <c:v>500</c:v>
                </c:pt>
                <c:pt idx="8">
                  <c:v>150</c:v>
                </c:pt>
                <c:pt idx="9">
                  <c:v>100</c:v>
                </c:pt>
                <c:pt idx="10">
                  <c:v>100</c:v>
                </c:pt>
                <c:pt idx="11">
                  <c:v>100</c:v>
                </c:pt>
                <c:pt idx="12">
                  <c:v>100</c:v>
                </c:pt>
                <c:pt idx="13">
                  <c:v>100</c:v>
                </c:pt>
                <c:pt idx="14">
                  <c:v>100</c:v>
                </c:pt>
                <c:pt idx="15">
                  <c:v>150</c:v>
                </c:pt>
                <c:pt idx="16">
                  <c:v>200</c:v>
                </c:pt>
                <c:pt idx="17">
                  <c:v>500</c:v>
                </c:pt>
                <c:pt idx="18">
                  <c:v>500</c:v>
                </c:pt>
                <c:pt idx="19">
                  <c:v>500</c:v>
                </c:pt>
                <c:pt idx="20">
                  <c:v>150</c:v>
                </c:pt>
                <c:pt idx="21">
                  <c:v>100</c:v>
                </c:pt>
                <c:pt idx="22">
                  <c:v>100</c:v>
                </c:pt>
                <c:pt idx="23">
                  <c:v>100</c:v>
                </c:pt>
                <c:pt idx="24">
                  <c:v>100</c:v>
                </c:pt>
                <c:pt idx="25">
                  <c:v>100</c:v>
                </c:pt>
                <c:pt idx="26">
                  <c:v>100</c:v>
                </c:pt>
                <c:pt idx="27">
                  <c:v>150</c:v>
                </c:pt>
                <c:pt idx="28">
                  <c:v>200</c:v>
                </c:pt>
                <c:pt idx="29">
                  <c:v>500</c:v>
                </c:pt>
                <c:pt idx="30">
                  <c:v>500</c:v>
                </c:pt>
                <c:pt idx="31">
                  <c:v>500</c:v>
                </c:pt>
                <c:pt idx="32">
                  <c:v>150</c:v>
                </c:pt>
                <c:pt idx="33">
                  <c:v>100</c:v>
                </c:pt>
                <c:pt idx="34">
                  <c:v>100</c:v>
                </c:pt>
                <c:pt idx="35">
                  <c:v>100</c:v>
                </c:pt>
                <c:pt idx="36">
                  <c:v>100</c:v>
                </c:pt>
                <c:pt idx="37">
                  <c:v>100</c:v>
                </c:pt>
                <c:pt idx="38">
                  <c:v>100</c:v>
                </c:pt>
                <c:pt idx="39">
                  <c:v>150</c:v>
                </c:pt>
                <c:pt idx="40">
                  <c:v>200</c:v>
                </c:pt>
                <c:pt idx="41">
                  <c:v>500</c:v>
                </c:pt>
                <c:pt idx="42">
                  <c:v>500</c:v>
                </c:pt>
                <c:pt idx="43">
                  <c:v>500</c:v>
                </c:pt>
                <c:pt idx="44">
                  <c:v>150</c:v>
                </c:pt>
                <c:pt idx="45">
                  <c:v>100</c:v>
                </c:pt>
                <c:pt idx="46">
                  <c:v>100</c:v>
                </c:pt>
                <c:pt idx="47">
                  <c:v>100</c:v>
                </c:pt>
                <c:pt idx="48">
                  <c:v>100</c:v>
                </c:pt>
                <c:pt idx="49">
                  <c:v>100</c:v>
                </c:pt>
                <c:pt idx="50">
                  <c:v>100</c:v>
                </c:pt>
                <c:pt idx="51">
                  <c:v>150</c:v>
                </c:pt>
                <c:pt idx="52">
                  <c:v>200</c:v>
                </c:pt>
                <c:pt idx="53">
                  <c:v>500</c:v>
                </c:pt>
                <c:pt idx="54">
                  <c:v>500</c:v>
                </c:pt>
                <c:pt idx="55">
                  <c:v>500</c:v>
                </c:pt>
                <c:pt idx="56">
                  <c:v>150</c:v>
                </c:pt>
                <c:pt idx="57">
                  <c:v>100</c:v>
                </c:pt>
                <c:pt idx="58">
                  <c:v>100</c:v>
                </c:pt>
                <c:pt idx="59">
                  <c:v>100</c:v>
                </c:pt>
                <c:pt idx="60">
                  <c:v>100</c:v>
                </c:pt>
                <c:pt idx="61">
                  <c:v>100</c:v>
                </c:pt>
                <c:pt idx="62">
                  <c:v>100</c:v>
                </c:pt>
                <c:pt idx="63">
                  <c:v>150</c:v>
                </c:pt>
                <c:pt idx="64">
                  <c:v>500</c:v>
                </c:pt>
                <c:pt idx="65">
                  <c:v>500</c:v>
                </c:pt>
              </c:numCache>
            </c:numRef>
          </c:val>
        </c:ser>
        <c:dLbls>
          <c:showLegendKey val="0"/>
          <c:showVal val="0"/>
          <c:showCatName val="0"/>
          <c:showSerName val="0"/>
          <c:showPercent val="0"/>
          <c:showBubbleSize val="0"/>
        </c:dLbls>
        <c:axId val="182289920"/>
        <c:axId val="182291456"/>
      </c:areaChart>
      <c:catAx>
        <c:axId val="18228992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82291456"/>
        <c:crosses val="autoZero"/>
        <c:auto val="1"/>
        <c:lblAlgn val="ctr"/>
        <c:lblOffset val="100"/>
        <c:noMultiLvlLbl val="0"/>
      </c:catAx>
      <c:valAx>
        <c:axId val="1822914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82289920"/>
        <c:crosses val="autoZero"/>
        <c:crossBetween val="midCat"/>
      </c:valAx>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6/25/2015</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E4A870-073A-4F41-95AA-DDE25AC41015}" type="slidenum">
              <a:rPr lang="en-US" smtClean="0"/>
              <a:t>‹#›</a:t>
            </a:fld>
            <a:endParaRPr lang="en-US"/>
          </a:p>
        </p:txBody>
      </p:sp>
    </p:spTree>
    <p:extLst>
      <p:ext uri="{BB962C8B-B14F-4D97-AF65-F5344CB8AC3E}">
        <p14:creationId xmlns:p14="http://schemas.microsoft.com/office/powerpoint/2010/main" val="2119244569"/>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6/25/2015</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8B31E7-802B-40ED-91B7-1B5E3C29299D}" type="slidenum">
              <a:rPr lang="en-US" smtClean="0"/>
              <a:t>‹#›</a:t>
            </a:fld>
            <a:endParaRPr lang="en-US"/>
          </a:p>
        </p:txBody>
      </p:sp>
    </p:spTree>
    <p:extLst>
      <p:ext uri="{BB962C8B-B14F-4D97-AF65-F5344CB8AC3E}">
        <p14:creationId xmlns:p14="http://schemas.microsoft.com/office/powerpoint/2010/main" val="2210004900"/>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r>
              <a:rPr lang="en-US" smtClean="0"/>
              <a:t>6/25/2015</a:t>
            </a:r>
            <a:endParaRPr lang="en-US"/>
          </a:p>
        </p:txBody>
      </p:sp>
    </p:spTree>
    <p:extLst>
      <p:ext uri="{BB962C8B-B14F-4D97-AF65-F5344CB8AC3E}">
        <p14:creationId xmlns:p14="http://schemas.microsoft.com/office/powerpoint/2010/main" val="2631197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B04991-2932-40DC-99D1-E346169130D1}" type="datetimeFigureOut">
              <a:rPr lang="en-US" smtClean="0"/>
              <a:t>7/8/2015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90A4C-682C-42D2-AC53-612E55F08BBD}" type="slidenum">
              <a:rPr lang="en-US" smtClean="0"/>
              <a:t>‹#›</a:t>
            </a:fld>
            <a:endParaRPr lang="en-US"/>
          </a:p>
        </p:txBody>
      </p:sp>
    </p:spTree>
    <p:extLst>
      <p:ext uri="{BB962C8B-B14F-4D97-AF65-F5344CB8AC3E}">
        <p14:creationId xmlns:p14="http://schemas.microsoft.com/office/powerpoint/2010/main" val="54298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04991-2932-40DC-99D1-E346169130D1}" type="datetimeFigureOut">
              <a:rPr lang="en-US" smtClean="0"/>
              <a:t>7/8/2015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90A4C-682C-42D2-AC53-612E55F08BBD}" type="slidenum">
              <a:rPr lang="en-US" smtClean="0"/>
              <a:t>‹#›</a:t>
            </a:fld>
            <a:endParaRPr lang="en-US"/>
          </a:p>
        </p:txBody>
      </p:sp>
    </p:spTree>
    <p:extLst>
      <p:ext uri="{BB962C8B-B14F-4D97-AF65-F5344CB8AC3E}">
        <p14:creationId xmlns:p14="http://schemas.microsoft.com/office/powerpoint/2010/main" val="4005783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04991-2932-40DC-99D1-E346169130D1}" type="datetimeFigureOut">
              <a:rPr lang="en-US" smtClean="0"/>
              <a:t>7/8/2015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90A4C-682C-42D2-AC53-612E55F08BBD}" type="slidenum">
              <a:rPr lang="en-US" smtClean="0"/>
              <a:t>‹#›</a:t>
            </a:fld>
            <a:endParaRPr lang="en-US"/>
          </a:p>
        </p:txBody>
      </p:sp>
    </p:spTree>
    <p:extLst>
      <p:ext uri="{BB962C8B-B14F-4D97-AF65-F5344CB8AC3E}">
        <p14:creationId xmlns:p14="http://schemas.microsoft.com/office/powerpoint/2010/main" val="897124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04991-2932-40DC-99D1-E346169130D1}" type="datetimeFigureOut">
              <a:rPr lang="en-US" smtClean="0"/>
              <a:t>7/8/2015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90A4C-682C-42D2-AC53-612E55F08BBD}" type="slidenum">
              <a:rPr lang="en-US" smtClean="0"/>
              <a:t>‹#›</a:t>
            </a:fld>
            <a:endParaRPr lang="en-US"/>
          </a:p>
        </p:txBody>
      </p:sp>
    </p:spTree>
    <p:extLst>
      <p:ext uri="{BB962C8B-B14F-4D97-AF65-F5344CB8AC3E}">
        <p14:creationId xmlns:p14="http://schemas.microsoft.com/office/powerpoint/2010/main" val="261273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B04991-2932-40DC-99D1-E346169130D1}" type="datetimeFigureOut">
              <a:rPr lang="en-US" smtClean="0"/>
              <a:t>7/8/2015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90A4C-682C-42D2-AC53-612E55F08BBD}" type="slidenum">
              <a:rPr lang="en-US" smtClean="0"/>
              <a:t>‹#›</a:t>
            </a:fld>
            <a:endParaRPr lang="en-US"/>
          </a:p>
        </p:txBody>
      </p:sp>
    </p:spTree>
    <p:extLst>
      <p:ext uri="{BB962C8B-B14F-4D97-AF65-F5344CB8AC3E}">
        <p14:creationId xmlns:p14="http://schemas.microsoft.com/office/powerpoint/2010/main" val="722113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B04991-2932-40DC-99D1-E346169130D1}" type="datetimeFigureOut">
              <a:rPr lang="en-US" smtClean="0"/>
              <a:t>7/8/2015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90A4C-682C-42D2-AC53-612E55F08BBD}" type="slidenum">
              <a:rPr lang="en-US" smtClean="0"/>
              <a:t>‹#›</a:t>
            </a:fld>
            <a:endParaRPr lang="en-US"/>
          </a:p>
        </p:txBody>
      </p:sp>
    </p:spTree>
    <p:extLst>
      <p:ext uri="{BB962C8B-B14F-4D97-AF65-F5344CB8AC3E}">
        <p14:creationId xmlns:p14="http://schemas.microsoft.com/office/powerpoint/2010/main" val="3444416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B04991-2932-40DC-99D1-E346169130D1}" type="datetimeFigureOut">
              <a:rPr lang="en-US" smtClean="0"/>
              <a:t>7/8/2015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90A4C-682C-42D2-AC53-612E55F08BBD}" type="slidenum">
              <a:rPr lang="en-US" smtClean="0"/>
              <a:t>‹#›</a:t>
            </a:fld>
            <a:endParaRPr lang="en-US"/>
          </a:p>
        </p:txBody>
      </p:sp>
    </p:spTree>
    <p:extLst>
      <p:ext uri="{BB962C8B-B14F-4D97-AF65-F5344CB8AC3E}">
        <p14:creationId xmlns:p14="http://schemas.microsoft.com/office/powerpoint/2010/main" val="118758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B04991-2932-40DC-99D1-E346169130D1}" type="datetimeFigureOut">
              <a:rPr lang="en-US" smtClean="0"/>
              <a:t>7/8/2015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90A4C-682C-42D2-AC53-612E55F08BBD}" type="slidenum">
              <a:rPr lang="en-US" smtClean="0"/>
              <a:t>‹#›</a:t>
            </a:fld>
            <a:endParaRPr lang="en-US"/>
          </a:p>
        </p:txBody>
      </p:sp>
    </p:spTree>
    <p:extLst>
      <p:ext uri="{BB962C8B-B14F-4D97-AF65-F5344CB8AC3E}">
        <p14:creationId xmlns:p14="http://schemas.microsoft.com/office/powerpoint/2010/main" val="96646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04991-2932-40DC-99D1-E346169130D1}" type="datetimeFigureOut">
              <a:rPr lang="en-US" smtClean="0"/>
              <a:t>7/8/2015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90A4C-682C-42D2-AC53-612E55F08BBD}" type="slidenum">
              <a:rPr lang="en-US" smtClean="0"/>
              <a:t>‹#›</a:t>
            </a:fld>
            <a:endParaRPr lang="en-US"/>
          </a:p>
        </p:txBody>
      </p:sp>
    </p:spTree>
    <p:extLst>
      <p:ext uri="{BB962C8B-B14F-4D97-AF65-F5344CB8AC3E}">
        <p14:creationId xmlns:p14="http://schemas.microsoft.com/office/powerpoint/2010/main" val="137353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04991-2932-40DC-99D1-E346169130D1}" type="datetimeFigureOut">
              <a:rPr lang="en-US" smtClean="0"/>
              <a:t>7/8/2015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90A4C-682C-42D2-AC53-612E55F08BBD}" type="slidenum">
              <a:rPr lang="en-US" smtClean="0"/>
              <a:t>‹#›</a:t>
            </a:fld>
            <a:endParaRPr lang="en-US"/>
          </a:p>
        </p:txBody>
      </p:sp>
    </p:spTree>
    <p:extLst>
      <p:ext uri="{BB962C8B-B14F-4D97-AF65-F5344CB8AC3E}">
        <p14:creationId xmlns:p14="http://schemas.microsoft.com/office/powerpoint/2010/main" val="400549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04991-2932-40DC-99D1-E346169130D1}" type="datetimeFigureOut">
              <a:rPr lang="en-US" smtClean="0"/>
              <a:t>7/8/2015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90A4C-682C-42D2-AC53-612E55F08BBD}" type="slidenum">
              <a:rPr lang="en-US" smtClean="0"/>
              <a:t>‹#›</a:t>
            </a:fld>
            <a:endParaRPr lang="en-US"/>
          </a:p>
        </p:txBody>
      </p:sp>
    </p:spTree>
    <p:extLst>
      <p:ext uri="{BB962C8B-B14F-4D97-AF65-F5344CB8AC3E}">
        <p14:creationId xmlns:p14="http://schemas.microsoft.com/office/powerpoint/2010/main" val="160641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04991-2932-40DC-99D1-E346169130D1}" type="datetimeFigureOut">
              <a:rPr lang="en-US" smtClean="0"/>
              <a:t>7/8/2015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90A4C-682C-42D2-AC53-612E55F08BBD}" type="slidenum">
              <a:rPr lang="en-US" smtClean="0"/>
              <a:t>‹#›</a:t>
            </a:fld>
            <a:endParaRPr lang="en-US"/>
          </a:p>
        </p:txBody>
      </p:sp>
    </p:spTree>
    <p:extLst>
      <p:ext uri="{BB962C8B-B14F-4D97-AF65-F5344CB8AC3E}">
        <p14:creationId xmlns:p14="http://schemas.microsoft.com/office/powerpoint/2010/main" val="1921972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75013"/>
            <a:ext cx="9144000" cy="2220686"/>
          </a:xfrm>
        </p:spPr>
        <p:txBody>
          <a:bodyPr>
            <a:normAutofit/>
          </a:bodyPr>
          <a:lstStyle/>
          <a:p>
            <a:r>
              <a:rPr lang="en-US" sz="4800" b="1" i="1" dirty="0">
                <a:solidFill>
                  <a:schemeClr val="accent6">
                    <a:lumMod val="50000"/>
                  </a:schemeClr>
                </a:solidFill>
                <a:latin typeface="Eras Bold ITC" panose="020B0907030504020204" pitchFamily="34" charset="0"/>
              </a:rPr>
              <a:t>Confronting Construction</a:t>
            </a:r>
            <a:br>
              <a:rPr lang="en-US" sz="4800" b="1" i="1" dirty="0">
                <a:solidFill>
                  <a:schemeClr val="accent6">
                    <a:lumMod val="50000"/>
                  </a:schemeClr>
                </a:solidFill>
                <a:latin typeface="Eras Bold ITC" panose="020B0907030504020204" pitchFamily="34" charset="0"/>
              </a:rPr>
            </a:br>
            <a:r>
              <a:rPr lang="en-US" sz="4800" b="1" i="1" dirty="0">
                <a:solidFill>
                  <a:schemeClr val="accent6">
                    <a:lumMod val="50000"/>
                  </a:schemeClr>
                </a:solidFill>
                <a:latin typeface="Eras Bold ITC" panose="020B0907030504020204" pitchFamily="34" charset="0"/>
              </a:rPr>
              <a:t>Work Force Needs</a:t>
            </a:r>
            <a:br>
              <a:rPr lang="en-US" sz="4800" b="1" i="1" dirty="0">
                <a:solidFill>
                  <a:schemeClr val="accent6">
                    <a:lumMod val="50000"/>
                  </a:schemeClr>
                </a:solidFill>
                <a:latin typeface="Eras Bold ITC" panose="020B0907030504020204" pitchFamily="34" charset="0"/>
              </a:rPr>
            </a:br>
            <a:r>
              <a:rPr lang="en-US" sz="4800" b="1" i="1" dirty="0">
                <a:solidFill>
                  <a:schemeClr val="accent6">
                    <a:lumMod val="50000"/>
                  </a:schemeClr>
                </a:solidFill>
                <a:latin typeface="Eras Bold ITC" panose="020B0907030504020204" pitchFamily="34" charset="0"/>
              </a:rPr>
              <a:t>in a Growing Economy</a:t>
            </a:r>
            <a:endParaRPr lang="en-US" sz="4800" dirty="0">
              <a:solidFill>
                <a:schemeClr val="accent6">
                  <a:lumMod val="50000"/>
                </a:schemeClr>
              </a:solidFill>
              <a:latin typeface="Eras Bold ITC" panose="020B0907030504020204" pitchFamily="34" charset="0"/>
            </a:endParaRPr>
          </a:p>
        </p:txBody>
      </p:sp>
      <p:sp>
        <p:nvSpPr>
          <p:cNvPr id="3" name="Subtitle 2"/>
          <p:cNvSpPr>
            <a:spLocks noGrp="1"/>
          </p:cNvSpPr>
          <p:nvPr>
            <p:ph type="subTitle" idx="1"/>
          </p:nvPr>
        </p:nvSpPr>
        <p:spPr>
          <a:xfrm>
            <a:off x="695325" y="2921331"/>
            <a:ext cx="10491231" cy="2695698"/>
          </a:xfrm>
        </p:spPr>
        <p:txBody>
          <a:bodyPr>
            <a:normAutofit fontScale="92500" lnSpcReduction="10000"/>
          </a:bodyPr>
          <a:lstStyle/>
          <a:p>
            <a:pPr algn="l"/>
            <a:r>
              <a:rPr lang="en-US" sz="1800" i="1" dirty="0">
                <a:latin typeface="Arial" panose="020B0604020202020204" pitchFamily="34" charset="0"/>
                <a:cs typeface="Arial" panose="020B0604020202020204" pitchFamily="34" charset="0"/>
              </a:rPr>
              <a:t>Presenters:</a:t>
            </a:r>
            <a:endParaRPr lang="en-US" sz="1800" b="1" dirty="0">
              <a:latin typeface="Arial" panose="020B0604020202020204" pitchFamily="34" charset="0"/>
              <a:cs typeface="Arial" panose="020B0604020202020204" pitchFamily="34" charset="0"/>
            </a:endParaRPr>
          </a:p>
          <a:p>
            <a:pPr algn="l"/>
            <a:r>
              <a:rPr lang="en-US" b="1" i="1" dirty="0" smtClean="0">
                <a:solidFill>
                  <a:srgbClr val="1222B4"/>
                </a:solidFill>
                <a:latin typeface="Eras Bold ITC" panose="020B0907030504020204" pitchFamily="34" charset="0"/>
              </a:rPr>
              <a:t>JD </a:t>
            </a:r>
            <a:r>
              <a:rPr lang="en-US" b="1" i="1" dirty="0">
                <a:solidFill>
                  <a:srgbClr val="1222B4"/>
                </a:solidFill>
                <a:latin typeface="Eras Bold ITC" panose="020B0907030504020204" pitchFamily="34" charset="0"/>
              </a:rPr>
              <a:t>Long</a:t>
            </a:r>
            <a:r>
              <a:rPr lang="en-US" b="1" dirty="0">
                <a:solidFill>
                  <a:srgbClr val="1222B4"/>
                </a:solidFill>
                <a:latin typeface="Eras Bold ITC" panose="020B0907030504020204" pitchFamily="34" charset="0"/>
              </a:rPr>
              <a:t>,  </a:t>
            </a:r>
            <a:r>
              <a:rPr lang="en-US" sz="1900" i="1" dirty="0">
                <a:latin typeface="Arial" panose="020B0604020202020204" pitchFamily="34" charset="0"/>
                <a:cs typeface="Arial" panose="020B0604020202020204" pitchFamily="34" charset="0"/>
              </a:rPr>
              <a:t>Business Project Executive</a:t>
            </a:r>
            <a:r>
              <a:rPr lang="en-US" sz="190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ACW Alliance</a:t>
            </a:r>
          </a:p>
          <a:p>
            <a:pPr algn="l"/>
            <a:r>
              <a:rPr lang="en-US" b="1" i="1" dirty="0" smtClean="0">
                <a:solidFill>
                  <a:srgbClr val="1222B4"/>
                </a:solidFill>
                <a:latin typeface="Eras Bold ITC" panose="020B0907030504020204" pitchFamily="34" charset="0"/>
              </a:rPr>
              <a:t>Doug Graham,</a:t>
            </a:r>
            <a:r>
              <a:rPr lang="en-US" b="1" dirty="0" smtClean="0"/>
              <a:t> </a:t>
            </a:r>
            <a:r>
              <a:rPr lang="en-US" sz="1900" i="1" dirty="0">
                <a:latin typeface="Arial" panose="020B0604020202020204" pitchFamily="34" charset="0"/>
                <a:cs typeface="Arial" panose="020B0604020202020204" pitchFamily="34" charset="0"/>
              </a:rPr>
              <a:t>Senior Project Manager, Site Services</a:t>
            </a:r>
            <a:r>
              <a:rPr lang="en-US" sz="190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Boeing</a:t>
            </a:r>
          </a:p>
          <a:p>
            <a:pPr algn="l"/>
            <a:r>
              <a:rPr lang="en-US" b="1" i="1" dirty="0" smtClean="0">
                <a:solidFill>
                  <a:srgbClr val="1222B4"/>
                </a:solidFill>
                <a:latin typeface="Eras Bold ITC" panose="020B0907030504020204" pitchFamily="34" charset="0"/>
              </a:rPr>
              <a:t>Jeff </a:t>
            </a:r>
            <a:r>
              <a:rPr lang="en-US" b="1" i="1" dirty="0">
                <a:solidFill>
                  <a:srgbClr val="1222B4"/>
                </a:solidFill>
                <a:latin typeface="Eras Bold ITC" panose="020B0907030504020204" pitchFamily="34" charset="0"/>
              </a:rPr>
              <a:t>Aboussie</a:t>
            </a:r>
            <a:r>
              <a:rPr lang="en-US" b="1" dirty="0">
                <a:solidFill>
                  <a:srgbClr val="1222B4"/>
                </a:solidFill>
                <a:latin typeface="Eras Bold ITC" panose="020B0907030504020204" pitchFamily="34" charset="0"/>
              </a:rPr>
              <a:t>,  </a:t>
            </a:r>
            <a:r>
              <a:rPr lang="en-US" sz="1900" i="1" dirty="0">
                <a:latin typeface="Arial" panose="020B0604020202020204" pitchFamily="34" charset="0"/>
                <a:cs typeface="Arial" panose="020B0604020202020204" pitchFamily="34" charset="0"/>
              </a:rPr>
              <a:t>Executive Secretary</a:t>
            </a:r>
            <a:r>
              <a:rPr lang="en-US" sz="190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Building &amp; Construction Trades </a:t>
            </a:r>
            <a:r>
              <a:rPr lang="en-US" b="1" dirty="0" smtClean="0">
                <a:latin typeface="Arial" panose="020B0604020202020204" pitchFamily="34" charset="0"/>
                <a:cs typeface="Arial" panose="020B0604020202020204" pitchFamily="34" charset="0"/>
              </a:rPr>
              <a:t>Council</a:t>
            </a:r>
          </a:p>
          <a:p>
            <a:pPr algn="l"/>
            <a:endParaRPr lang="en-US" b="1" dirty="0" smtClean="0"/>
          </a:p>
          <a:p>
            <a:pPr algn="l"/>
            <a:r>
              <a:rPr lang="en-US" sz="1900" b="1" dirty="0" smtClean="0">
                <a:latin typeface="Arial" panose="020B0604020202020204" pitchFamily="34" charset="0"/>
                <a:cs typeface="Arial" panose="020B0604020202020204" pitchFamily="34" charset="0"/>
              </a:rPr>
              <a:t>Moderator:</a:t>
            </a:r>
          </a:p>
          <a:p>
            <a:pPr algn="l"/>
            <a:r>
              <a:rPr lang="en-US" b="1" dirty="0" smtClean="0">
                <a:solidFill>
                  <a:srgbClr val="1222B4"/>
                </a:solidFill>
                <a:latin typeface="Eras Bold ITC" panose="020B0907030504020204" pitchFamily="34" charset="0"/>
              </a:rPr>
              <a:t>Kevin Studer, </a:t>
            </a:r>
            <a:r>
              <a:rPr lang="en-US" sz="1900" i="1" dirty="0" smtClean="0">
                <a:latin typeface="Arial" panose="020B0604020202020204" pitchFamily="34" charset="0"/>
                <a:cs typeface="Arial" panose="020B0604020202020204" pitchFamily="34" charset="0"/>
              </a:rPr>
              <a:t>Senior Project Manager, </a:t>
            </a:r>
            <a:r>
              <a:rPr lang="en-US" b="1" dirty="0" err="1" smtClean="0">
                <a:latin typeface="Arial" panose="020B0604020202020204" pitchFamily="34" charset="0"/>
                <a:cs typeface="Arial" panose="020B0604020202020204" pitchFamily="34" charset="0"/>
              </a:rPr>
              <a:t>Northstar</a:t>
            </a:r>
            <a:r>
              <a:rPr lang="en-US" b="1" dirty="0" smtClean="0">
                <a:latin typeface="Arial" panose="020B0604020202020204" pitchFamily="34" charset="0"/>
                <a:cs typeface="Arial" panose="020B0604020202020204" pitchFamily="34" charset="0"/>
              </a:rPr>
              <a:t> Management Co.</a:t>
            </a:r>
            <a:endParaRPr lang="en-US" dirty="0">
              <a:latin typeface="Arial" panose="020B0604020202020204" pitchFamily="34" charset="0"/>
              <a:cs typeface="Arial" panose="020B0604020202020204" pitchFamily="34" charset="0"/>
            </a:endParaRPr>
          </a:p>
          <a:p>
            <a:endParaRPr lang="en-US" dirty="0"/>
          </a:p>
        </p:txBody>
      </p:sp>
      <p:pic>
        <p:nvPicPr>
          <p:cNvPr id="4" name="Picture 4" descr="SLCCC Logo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878" y="249381"/>
            <a:ext cx="1939686" cy="212568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916384" y="6020790"/>
            <a:ext cx="1840676" cy="369332"/>
          </a:xfrm>
          <a:prstGeom prst="rect">
            <a:avLst/>
          </a:prstGeom>
          <a:noFill/>
        </p:spPr>
        <p:txBody>
          <a:bodyPr wrap="square" rtlCol="0">
            <a:spAutoFit/>
          </a:bodyPr>
          <a:lstStyle/>
          <a:p>
            <a:r>
              <a:rPr lang="en-US" i="1" dirty="0" smtClean="0"/>
              <a:t>June 25, 2015</a:t>
            </a:r>
            <a:endParaRPr lang="en-US" i="1" dirty="0"/>
          </a:p>
        </p:txBody>
      </p:sp>
    </p:spTree>
    <p:extLst>
      <p:ext uri="{BB962C8B-B14F-4D97-AF65-F5344CB8AC3E}">
        <p14:creationId xmlns:p14="http://schemas.microsoft.com/office/powerpoint/2010/main" val="1824628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41805"/>
          </a:xfrm>
        </p:spPr>
        <p:txBody>
          <a:bodyPr>
            <a:normAutofit fontScale="90000"/>
          </a:bodyPr>
          <a:lstStyle/>
          <a:p>
            <a:r>
              <a:rPr lang="en-US" dirty="0" smtClean="0"/>
              <a:t/>
            </a:r>
            <a:br>
              <a:rPr lang="en-US" dirty="0" smtClean="0"/>
            </a:br>
            <a:r>
              <a:rPr lang="en-US" sz="5300" b="1" dirty="0" smtClean="0"/>
              <a:t>WORK FORECAST</a:t>
            </a:r>
            <a:br>
              <a:rPr lang="en-US" sz="5300" b="1" dirty="0" smtClean="0"/>
            </a:br>
            <a:r>
              <a:rPr lang="en-US" sz="5300" b="1" dirty="0" smtClean="0"/>
              <a:t>NEXT THREE YEARS</a:t>
            </a:r>
            <a:endParaRPr lang="en-US" sz="5300" b="1" dirty="0"/>
          </a:p>
        </p:txBody>
      </p:sp>
      <p:sp>
        <p:nvSpPr>
          <p:cNvPr id="3" name="Content Placeholder 2"/>
          <p:cNvSpPr>
            <a:spLocks noGrp="1"/>
          </p:cNvSpPr>
          <p:nvPr>
            <p:ph idx="1"/>
          </p:nvPr>
        </p:nvSpPr>
        <p:spPr>
          <a:xfrm>
            <a:off x="838200" y="2529444"/>
            <a:ext cx="10515600" cy="3647518"/>
          </a:xfrm>
        </p:spPr>
        <p:txBody>
          <a:bodyPr>
            <a:normAutofit/>
          </a:bodyPr>
          <a:lstStyle/>
          <a:p>
            <a:r>
              <a:rPr lang="en-US" sz="4400" dirty="0" smtClean="0"/>
              <a:t>How do Unions prepare?</a:t>
            </a:r>
            <a:endParaRPr lang="en-US" sz="4400" dirty="0"/>
          </a:p>
        </p:txBody>
      </p:sp>
    </p:spTree>
    <p:extLst>
      <p:ext uri="{BB962C8B-B14F-4D97-AF65-F5344CB8AC3E}">
        <p14:creationId xmlns:p14="http://schemas.microsoft.com/office/powerpoint/2010/main" val="1038013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 Local Construction Workforce</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currently about 58,000 construction workers in the greater metropolitan area.  (Including Union and Open Shop Trades persons)</a:t>
            </a:r>
          </a:p>
          <a:p>
            <a:r>
              <a:rPr lang="en-US" dirty="0" smtClean="0"/>
              <a:t>About 50% are on the Missouri side of the river or 29,000 of which 70% are Union or 20,300 craft workers.</a:t>
            </a:r>
          </a:p>
          <a:p>
            <a:pPr lvl="1"/>
            <a:r>
              <a:rPr lang="en-US" dirty="0" smtClean="0"/>
              <a:t>During the late 2000’s construction downturn, many workers have left the trades to pursue a more consistent pay check.</a:t>
            </a:r>
          </a:p>
          <a:p>
            <a:pPr lvl="1"/>
            <a:r>
              <a:rPr lang="en-US" dirty="0" smtClean="0"/>
              <a:t>During this same time period the “Baby Boomers” of the late 40’s and early 50’s were retiring at an alarming rate.</a:t>
            </a:r>
          </a:p>
          <a:p>
            <a:r>
              <a:rPr lang="en-US" dirty="0" smtClean="0"/>
              <a:t>Estimates on how many real active workers we still have is conceptual but conceivably we could have a construction workforce less than 15,000 on the Missouri side of the river.   </a:t>
            </a:r>
            <a:endParaRPr lang="en-US" dirty="0"/>
          </a:p>
        </p:txBody>
      </p:sp>
    </p:spTree>
    <p:extLst>
      <p:ext uri="{BB962C8B-B14F-4D97-AF65-F5344CB8AC3E}">
        <p14:creationId xmlns:p14="http://schemas.microsoft.com/office/powerpoint/2010/main" val="1035065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5726"/>
            <a:ext cx="10515600" cy="5541237"/>
          </a:xfrm>
        </p:spPr>
        <p:txBody>
          <a:bodyPr/>
          <a:lstStyle/>
          <a:p>
            <a:r>
              <a:rPr lang="en-US" dirty="0" smtClean="0"/>
              <a:t>Conceptually, certain trades may experience more loss of workers than other trades.  More work needs to be done to verify which trades will suffer the most attrition.  Speculation would seem to point to electricians, </a:t>
            </a:r>
            <a:r>
              <a:rPr lang="en-US" smtClean="0"/>
              <a:t>operating engineers, iron </a:t>
            </a:r>
            <a:r>
              <a:rPr lang="en-US" dirty="0" smtClean="0"/>
              <a:t>workers, sheet metal workers, and pipe fitters as likely shortages in the future.</a:t>
            </a:r>
          </a:p>
          <a:p>
            <a:r>
              <a:rPr lang="en-US" dirty="0" smtClean="0"/>
              <a:t>The following chart indicates a studied approach to the total amount of construction workers needed based upon a projection of projects and the approximate start date and duration of each project.  </a:t>
            </a:r>
            <a:endParaRPr lang="en-US" dirty="0"/>
          </a:p>
          <a:p>
            <a:pPr marL="0" indent="0">
              <a:buNone/>
            </a:pPr>
            <a:r>
              <a:rPr lang="en-US" sz="1800" dirty="0" smtClean="0"/>
              <a:t>(We have left the names and amounts of each project off of the chart as many projects are either confidential or the project’s owner asked not to be identified.)</a:t>
            </a:r>
          </a:p>
          <a:p>
            <a:endParaRPr lang="en-US" sz="1800" dirty="0"/>
          </a:p>
        </p:txBody>
      </p:sp>
    </p:spTree>
    <p:extLst>
      <p:ext uri="{BB962C8B-B14F-4D97-AF65-F5344CB8AC3E}">
        <p14:creationId xmlns:p14="http://schemas.microsoft.com/office/powerpoint/2010/main" val="2702687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graphicFrame>
        <p:nvGraphicFramePr>
          <p:cNvPr id="4" name="Chart 3"/>
          <p:cNvGraphicFramePr>
            <a:graphicFrameLocks/>
          </p:cNvGraphicFramePr>
          <p:nvPr>
            <p:extLst>
              <p:ext uri="{D42A27DB-BD31-4B8C-83A1-F6EECF244321}">
                <p14:modId xmlns:p14="http://schemas.microsoft.com/office/powerpoint/2010/main" val="3506019752"/>
              </p:ext>
            </p:extLst>
          </p:nvPr>
        </p:nvGraphicFramePr>
        <p:xfrm>
          <a:off x="0" y="808038"/>
          <a:ext cx="11906250" cy="5368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315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These projects represent what we feel is about 40% of the total work that will be experienced in the next 4 years.  This means that we are coming very close to the current work force levels.</a:t>
            </a:r>
          </a:p>
          <a:p>
            <a:r>
              <a:rPr lang="en-US" dirty="0" smtClean="0"/>
              <a:t>Where will the new work force come from?</a:t>
            </a:r>
            <a:endParaRPr lang="en-US" dirty="0"/>
          </a:p>
        </p:txBody>
      </p:sp>
    </p:spTree>
    <p:extLst>
      <p:ext uri="{BB962C8B-B14F-4D97-AF65-F5344CB8AC3E}">
        <p14:creationId xmlns:p14="http://schemas.microsoft.com/office/powerpoint/2010/main" val="800400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82815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800" b="1" dirty="0" smtClean="0"/>
              <a:t>ST. LOUIS BUILDING &amp;</a:t>
            </a:r>
          </a:p>
          <a:p>
            <a:pPr marL="0" indent="0">
              <a:buNone/>
            </a:pPr>
            <a:r>
              <a:rPr lang="en-US" sz="4800" b="1" dirty="0" smtClean="0"/>
              <a:t>CONSTRUCTION TRADES COUNCIL, </a:t>
            </a:r>
          </a:p>
          <a:p>
            <a:pPr marL="0" indent="0">
              <a:buNone/>
            </a:pPr>
            <a:r>
              <a:rPr lang="en-US" sz="4800" b="1" dirty="0" smtClean="0"/>
              <a:t>AFL-CIO</a:t>
            </a:r>
          </a:p>
          <a:p>
            <a:pPr marL="0" indent="0">
              <a:buNone/>
            </a:pPr>
            <a:endParaRPr lang="en-US" sz="4800" dirty="0"/>
          </a:p>
          <a:p>
            <a:pPr marL="0" indent="0">
              <a:buNone/>
            </a:pPr>
            <a:r>
              <a:rPr lang="en-US" sz="3600" b="1" i="1" dirty="0">
                <a:solidFill>
                  <a:srgbClr val="1222B4"/>
                </a:solidFill>
                <a:latin typeface="Eras Bold ITC" panose="020B0907030504020204" pitchFamily="34" charset="0"/>
              </a:rPr>
              <a:t>Jeff Aboussie</a:t>
            </a:r>
            <a:r>
              <a:rPr lang="en-US" sz="3600" b="1" dirty="0">
                <a:solidFill>
                  <a:srgbClr val="1222B4"/>
                </a:solidFill>
                <a:latin typeface="Eras Bold ITC" panose="020B0907030504020204" pitchFamily="34" charset="0"/>
              </a:rPr>
              <a:t>,  </a:t>
            </a:r>
            <a:r>
              <a:rPr lang="en-US" sz="3600" i="1" dirty="0">
                <a:latin typeface="Arial" panose="020B0604020202020204" pitchFamily="34" charset="0"/>
                <a:cs typeface="Arial" panose="020B0604020202020204" pitchFamily="34" charset="0"/>
              </a:rPr>
              <a:t>Executive </a:t>
            </a:r>
            <a:r>
              <a:rPr lang="en-US" sz="3600" i="1" dirty="0" smtClean="0">
                <a:latin typeface="Arial" panose="020B0604020202020204" pitchFamily="34" charset="0"/>
                <a:cs typeface="Arial" panose="020B0604020202020204" pitchFamily="34" charset="0"/>
              </a:rPr>
              <a:t>Secretary</a:t>
            </a:r>
            <a:r>
              <a:rPr lang="en-US" sz="4400" dirty="0" smtClean="0">
                <a:latin typeface="Arial" panose="020B0604020202020204" pitchFamily="34" charset="0"/>
                <a:cs typeface="Arial" panose="020B0604020202020204" pitchFamily="34" charset="0"/>
              </a:rPr>
              <a:t> </a:t>
            </a:r>
            <a:endParaRPr lang="en-US" sz="4800" b="1" dirty="0">
              <a:latin typeface="Arial" panose="020B0604020202020204" pitchFamily="34" charset="0"/>
              <a:cs typeface="Arial" panose="020B0604020202020204" pitchFamily="34" charset="0"/>
            </a:endParaRPr>
          </a:p>
          <a:p>
            <a:pPr marL="0" indent="0">
              <a:buNone/>
            </a:pPr>
            <a:endParaRPr lang="en-US" sz="4800" dirty="0"/>
          </a:p>
        </p:txBody>
      </p:sp>
    </p:spTree>
    <p:extLst>
      <p:ext uri="{BB962C8B-B14F-4D97-AF65-F5344CB8AC3E}">
        <p14:creationId xmlns:p14="http://schemas.microsoft.com/office/powerpoint/2010/main" val="1655705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WORKFORCE</a:t>
            </a:r>
            <a:endParaRPr lang="en-US" b="1" dirty="0"/>
          </a:p>
        </p:txBody>
      </p:sp>
      <p:sp>
        <p:nvSpPr>
          <p:cNvPr id="3" name="Content Placeholder 2"/>
          <p:cNvSpPr>
            <a:spLocks noGrp="1"/>
          </p:cNvSpPr>
          <p:nvPr>
            <p:ph idx="1"/>
          </p:nvPr>
        </p:nvSpPr>
        <p:spPr/>
        <p:txBody>
          <a:bodyPr>
            <a:normAutofit/>
          </a:bodyPr>
          <a:lstStyle/>
          <a:p>
            <a:r>
              <a:rPr lang="en-US" sz="4400" dirty="0" smtClean="0"/>
              <a:t>Area Workforce – 40 K</a:t>
            </a:r>
          </a:p>
          <a:p>
            <a:r>
              <a:rPr lang="en-US" sz="4400" dirty="0" smtClean="0"/>
              <a:t>Unemployed Workforce  -- 5,000 – 6,000</a:t>
            </a:r>
          </a:p>
          <a:p>
            <a:r>
              <a:rPr lang="en-US" sz="4400" dirty="0" smtClean="0"/>
              <a:t>Regional Workforce  -- Other Building Trade Councils within 150 miles</a:t>
            </a:r>
            <a:endParaRPr lang="en-US" sz="4400" dirty="0"/>
          </a:p>
        </p:txBody>
      </p:sp>
    </p:spTree>
    <p:extLst>
      <p:ext uri="{BB962C8B-B14F-4D97-AF65-F5344CB8AC3E}">
        <p14:creationId xmlns:p14="http://schemas.microsoft.com/office/powerpoint/2010/main" val="2040639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BUILDING UNION MEMBERSHIP CAPACITY</a:t>
            </a:r>
            <a:endParaRPr lang="en-US" b="1" dirty="0"/>
          </a:p>
        </p:txBody>
      </p:sp>
      <p:sp>
        <p:nvSpPr>
          <p:cNvPr id="3" name="Content Placeholder 2"/>
          <p:cNvSpPr>
            <a:spLocks noGrp="1"/>
          </p:cNvSpPr>
          <p:nvPr>
            <p:ph idx="1"/>
          </p:nvPr>
        </p:nvSpPr>
        <p:spPr/>
        <p:txBody>
          <a:bodyPr>
            <a:normAutofit/>
          </a:bodyPr>
          <a:lstStyle/>
          <a:p>
            <a:r>
              <a:rPr lang="en-US" sz="4400" dirty="0" smtClean="0"/>
              <a:t>Apprenticeship Programs</a:t>
            </a:r>
          </a:p>
          <a:p>
            <a:r>
              <a:rPr lang="en-US" sz="4400" dirty="0" smtClean="0"/>
              <a:t>Pre-Apprentice Programs (BUD)</a:t>
            </a:r>
            <a:endParaRPr lang="en-US" sz="4400" dirty="0"/>
          </a:p>
        </p:txBody>
      </p:sp>
    </p:spTree>
    <p:extLst>
      <p:ext uri="{BB962C8B-B14F-4D97-AF65-F5344CB8AC3E}">
        <p14:creationId xmlns:p14="http://schemas.microsoft.com/office/powerpoint/2010/main" val="4138284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409</Words>
  <Application>Microsoft Office PowerPoint</Application>
  <PresentationFormat>Custom</PresentationFormat>
  <Paragraphs>37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Confronting Construction Work Force Needs in a Growing Economy</vt:lpstr>
      <vt:lpstr>State of the Local Construction Workforce</vt:lpstr>
      <vt:lpstr>PowerPoint Presentation</vt:lpstr>
      <vt:lpstr>PowerPoint Presentation</vt:lpstr>
      <vt:lpstr>Summary</vt:lpstr>
      <vt:lpstr>PowerPoint Presentation</vt:lpstr>
      <vt:lpstr>PowerPoint Presentation</vt:lpstr>
      <vt:lpstr>WORKFORCE</vt:lpstr>
      <vt:lpstr>BUILDING UNION MEMBERSHIP CAPACITY</vt:lpstr>
      <vt:lpstr> WORK FORECAST NEXT THREE YEARS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 Wiese</dc:creator>
  <cp:lastModifiedBy>Lavallee</cp:lastModifiedBy>
  <cp:revision>11</cp:revision>
  <cp:lastPrinted>2015-06-23T19:27:13Z</cp:lastPrinted>
  <dcterms:created xsi:type="dcterms:W3CDTF">2015-06-22T17:55:48Z</dcterms:created>
  <dcterms:modified xsi:type="dcterms:W3CDTF">2015-07-08T06:06:47Z</dcterms:modified>
</cp:coreProperties>
</file>