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5"/>
  </p:sldMasterIdLst>
  <p:notesMasterIdLst>
    <p:notesMasterId r:id="rId38"/>
  </p:notesMasterIdLst>
  <p:handoutMasterIdLst>
    <p:handoutMasterId r:id="rId39"/>
  </p:handoutMasterIdLst>
  <p:sldIdLst>
    <p:sldId id="258" r:id="rId6"/>
    <p:sldId id="264" r:id="rId7"/>
    <p:sldId id="284" r:id="rId8"/>
    <p:sldId id="285" r:id="rId9"/>
    <p:sldId id="286" r:id="rId10"/>
    <p:sldId id="292" r:id="rId11"/>
    <p:sldId id="317" r:id="rId12"/>
    <p:sldId id="318" r:id="rId13"/>
    <p:sldId id="290" r:id="rId14"/>
    <p:sldId id="287" r:id="rId15"/>
    <p:sldId id="288" r:id="rId16"/>
    <p:sldId id="297" r:id="rId17"/>
    <p:sldId id="310" r:id="rId18"/>
    <p:sldId id="307" r:id="rId19"/>
    <p:sldId id="291" r:id="rId20"/>
    <p:sldId id="300" r:id="rId21"/>
    <p:sldId id="301" r:id="rId22"/>
    <p:sldId id="311" r:id="rId23"/>
    <p:sldId id="302" r:id="rId24"/>
    <p:sldId id="308" r:id="rId25"/>
    <p:sldId id="313" r:id="rId26"/>
    <p:sldId id="293" r:id="rId27"/>
    <p:sldId id="295" r:id="rId28"/>
    <p:sldId id="296" r:id="rId29"/>
    <p:sldId id="303" r:id="rId30"/>
    <p:sldId id="304" r:id="rId31"/>
    <p:sldId id="305" r:id="rId32"/>
    <p:sldId id="299" r:id="rId33"/>
    <p:sldId id="294" r:id="rId34"/>
    <p:sldId id="316" r:id="rId35"/>
    <p:sldId id="320" r:id="rId36"/>
    <p:sldId id="319" r:id="rId37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C28"/>
    <a:srgbClr val="3B33A3"/>
    <a:srgbClr val="99CC00"/>
    <a:srgbClr val="3E2979"/>
    <a:srgbClr val="CB6B35"/>
    <a:srgbClr val="CACF07"/>
    <a:srgbClr val="E2E508"/>
    <a:srgbClr val="82E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46F27-6F75-4B93-9A91-4EE3E3B5CCA7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88F4-BEE7-4AE2-A88F-DE32DA646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3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6E413D-742F-4639-AE7A-6D8C1C4BDF9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A9E314-1943-41EB-A795-F60110F45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8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 killed 42 injured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9E314-1943-41EB-A795-F60110F457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8229600" cy="706090"/>
          </a:xfrm>
        </p:spPr>
        <p:txBody>
          <a:bodyPr>
            <a:normAutofit/>
          </a:bodyPr>
          <a:lstStyle>
            <a:lvl1pPr algn="l">
              <a:buFontTx/>
              <a:buNone/>
              <a:defRPr sz="2800" baseline="0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add</a:t>
            </a:r>
            <a:r>
              <a:rPr lang="pt-BR" dirty="0" smtClean="0"/>
              <a:t> </a:t>
            </a:r>
            <a:r>
              <a:rPr lang="pt-BR" dirty="0" err="1" smtClean="0"/>
              <a:t>title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lvl="0"/>
            <a:r>
              <a:rPr lang="pt-BR" dirty="0" smtClean="0"/>
              <a:t>Click to edit</a:t>
            </a:r>
          </a:p>
          <a:p>
            <a:pPr lvl="1"/>
            <a:r>
              <a:rPr lang="pt-BR" dirty="0" smtClean="0"/>
              <a:t>Second bullet</a:t>
            </a:r>
          </a:p>
          <a:p>
            <a:pPr lvl="2"/>
            <a:r>
              <a:rPr lang="pt-BR" dirty="0" smtClean="0"/>
              <a:t>Third bullet</a:t>
            </a:r>
          </a:p>
          <a:p>
            <a:pPr lvl="3"/>
            <a:r>
              <a:rPr lang="pt-BR" dirty="0" smtClean="0"/>
              <a:t>Fourth bullet</a:t>
            </a:r>
          </a:p>
          <a:p>
            <a:pPr lvl="4"/>
            <a:r>
              <a:rPr lang="pt-BR" dirty="0" smtClean="0"/>
              <a:t>Fifth bullet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FE66-5FC9-43C8-A4DA-875F1CC0254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Click to add title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Click to edit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5259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Click to edit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FE66-5FC9-43C8-A4DA-875F1CC0254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Click to edit title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Click to edit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98053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Click to edit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98053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FE66-5FC9-43C8-A4DA-875F1CC0254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Click to edit title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FE66-5FC9-43C8-A4DA-875F1CC0254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2961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Click to edit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>
            <a:normAutofit/>
          </a:bodyPr>
          <a:lstStyle>
            <a:lvl1pPr>
              <a:defRPr sz="2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Click to edit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Click to edit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FE66-5FC9-43C8-A4DA-875F1CC0254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Click to add title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11760" y="2852936"/>
            <a:ext cx="4320480" cy="129857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pt-BR" dirty="0" smtClean="0"/>
              <a:t>Click to Edit Title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 userDrawn="1"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Monsanto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Picture 4" descr="Global%20Engineering%20logo_SM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4797152"/>
            <a:ext cx="3001173" cy="1702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Vaio\Pictures\temp monsanto\gray back2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2563" y="1695450"/>
            <a:ext cx="5151437" cy="516255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Click to add title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Click to edit</a:t>
            </a:r>
          </a:p>
          <a:p>
            <a:pPr lvl="1"/>
            <a:r>
              <a:rPr lang="pt-BR" dirty="0" smtClean="0"/>
              <a:t>Second bullet</a:t>
            </a:r>
          </a:p>
          <a:p>
            <a:pPr lvl="2"/>
            <a:r>
              <a:rPr lang="pt-BR" dirty="0" smtClean="0"/>
              <a:t>Third bullet</a:t>
            </a:r>
          </a:p>
          <a:p>
            <a:pPr lvl="3"/>
            <a:r>
              <a:rPr lang="pt-BR" dirty="0" smtClean="0"/>
              <a:t>Fourth bullet</a:t>
            </a:r>
          </a:p>
          <a:p>
            <a:pPr lvl="4"/>
            <a:r>
              <a:rPr lang="pt-BR" dirty="0" smtClean="0"/>
              <a:t>Fifth bullet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162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8575FE66-5FC9-43C8-A4DA-875F1CC0254A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23" name="Conector reto 22"/>
          <p:cNvCxnSpPr/>
          <p:nvPr userDrawn="1"/>
        </p:nvCxnSpPr>
        <p:spPr>
          <a:xfrm>
            <a:off x="0" y="836712"/>
            <a:ext cx="6804248" cy="0"/>
          </a:xfrm>
          <a:prstGeom prst="line">
            <a:avLst/>
          </a:prstGeom>
          <a:ln w="12700">
            <a:solidFill>
              <a:srgbClr val="8F8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Vaio\Pictures\temp monsanto\arquivos\sig_02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8464" y="188641"/>
            <a:ext cx="2475536" cy="93610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  <p:sldLayoutId id="214748369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accent3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rgbClr val="8F8C28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8F8C28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 baseline="0">
          <a:solidFill>
            <a:srgbClr val="8F8C28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8F8C28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8F8C28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portals.monsanto.com/enterprise/GlobalESH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79712" y="2204864"/>
            <a:ext cx="5400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Project Engineering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(Execution/Risk Mitigation)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3B33A3"/>
                </a:solidFill>
              </a:rPr>
              <a:t>Project Risk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9939" name="Picture 3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3600400" cy="1440160"/>
          </a:xfrm>
          <a:prstGeom prst="rect">
            <a:avLst/>
          </a:prstGeom>
          <a:noFill/>
        </p:spPr>
      </p:pic>
      <p:pic>
        <p:nvPicPr>
          <p:cNvPr id="39940" name="Picture 4" descr="C:\Users\CCRODE\AppData\Local\Microsoft\Windows\Temporary Internet Files\Content.IE5\NFINVLR1\bags-of-money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2857532" cy="2376264"/>
          </a:xfrm>
          <a:prstGeom prst="rect">
            <a:avLst/>
          </a:prstGeom>
          <a:noFill/>
        </p:spPr>
      </p:pic>
      <p:pic>
        <p:nvPicPr>
          <p:cNvPr id="39941" name="Picture 5" descr="C:\Users\CCRODE\Documents\2015\Project Lead\SLCCC\Logistics-Wareho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268760"/>
            <a:ext cx="2808312" cy="1967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3B33A3"/>
                </a:solidFill>
              </a:rPr>
              <a:t>Non- Acceptable (Risk)</a:t>
            </a:r>
          </a:p>
          <a:p>
            <a:pPr lvl="1"/>
            <a:r>
              <a:rPr lang="en-US" dirty="0" smtClean="0"/>
              <a:t>ESH</a:t>
            </a:r>
          </a:p>
          <a:p>
            <a:pPr>
              <a:buNone/>
            </a:pPr>
            <a:r>
              <a:rPr lang="en-US" dirty="0" smtClean="0">
                <a:solidFill>
                  <a:srgbClr val="3B33A3"/>
                </a:solidFill>
              </a:rPr>
              <a:t>Acceptable (Risk)</a:t>
            </a:r>
          </a:p>
          <a:p>
            <a:pPr lvl="1"/>
            <a:r>
              <a:rPr lang="en-US" dirty="0" smtClean="0"/>
              <a:t>*Dependent upon the situation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Timing/Logistics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Code of Accounts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Standardized Form</a:t>
            </a:r>
          </a:p>
          <a:p>
            <a:pPr lvl="1"/>
            <a:r>
              <a:rPr lang="en-US" dirty="0" smtClean="0"/>
              <a:t>Increases Accuracy</a:t>
            </a:r>
          </a:p>
          <a:p>
            <a:pPr lvl="1"/>
            <a:r>
              <a:rPr lang="en-US" dirty="0" smtClean="0"/>
              <a:t>CAP/EX</a:t>
            </a:r>
          </a:p>
          <a:p>
            <a:pPr lvl="1"/>
            <a:r>
              <a:rPr lang="en-US" dirty="0" smtClean="0"/>
              <a:t>Aligned with Fixed Assets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4228304" cy="54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3826768" cy="4525963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Change Orders</a:t>
            </a:r>
          </a:p>
          <a:p>
            <a:pPr lvl="1"/>
            <a:r>
              <a:rPr lang="en-US" dirty="0" smtClean="0"/>
              <a:t> Simple/Structured</a:t>
            </a:r>
          </a:p>
          <a:p>
            <a:pPr lvl="1"/>
            <a:r>
              <a:rPr lang="en-US" dirty="0" smtClean="0"/>
              <a:t>Time Sensitive</a:t>
            </a:r>
          </a:p>
          <a:p>
            <a:pPr lvl="1"/>
            <a:r>
              <a:rPr lang="en-US" dirty="0" smtClean="0"/>
              <a:t>Both Parties Approve</a:t>
            </a:r>
          </a:p>
          <a:p>
            <a:pPr lvl="1"/>
            <a:r>
              <a:rPr lang="en-US" dirty="0" smtClean="0"/>
              <a:t>PRIOR to Work Completion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4464496" cy="578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Procurement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(10) Buyers/Cat. Managers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Quoting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PO’s 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Contracts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Optimization 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Partnership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novo_logo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491880" y="2852936"/>
            <a:ext cx="489775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ESH – Safety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268760"/>
            <a:ext cx="3672408" cy="4525963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ESH Project Reviews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Prior to Routing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ID’s Additional Reviews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Structured </a:t>
            </a:r>
            <a:r>
              <a:rPr lang="en-US" dirty="0" err="1" smtClean="0">
                <a:solidFill>
                  <a:srgbClr val="908C28"/>
                </a:solidFill>
              </a:rPr>
              <a:t>Assesment</a:t>
            </a:r>
            <a:endParaRPr lang="en-US" dirty="0" smtClean="0">
              <a:solidFill>
                <a:srgbClr val="908C28"/>
              </a:solidFill>
            </a:endParaRP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Assigns Responsibility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3672408" cy="476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781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377530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ESH – Safety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Combustible Dust Reviews</a:t>
            </a:r>
          </a:p>
          <a:p>
            <a:pPr lvl="1"/>
            <a:r>
              <a:rPr lang="en-US" dirty="0" smtClean="0"/>
              <a:t>Review Scope (Pre/Design Comp./Post)</a:t>
            </a:r>
          </a:p>
          <a:p>
            <a:pPr lvl="1"/>
            <a:r>
              <a:rPr lang="en-US" dirty="0" smtClean="0"/>
              <a:t>PFD (MOC)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571581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ESH - Safety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Combustible Dust Team</a:t>
            </a:r>
          </a:p>
          <a:p>
            <a:pPr lvl="1"/>
            <a:r>
              <a:rPr lang="en-US" dirty="0" smtClean="0"/>
              <a:t>OSHA NEP</a:t>
            </a:r>
          </a:p>
          <a:p>
            <a:pPr lvl="1"/>
            <a:r>
              <a:rPr lang="en-US" dirty="0" smtClean="0"/>
              <a:t>(3) Engineering</a:t>
            </a:r>
          </a:p>
          <a:p>
            <a:pPr lvl="1"/>
            <a:r>
              <a:rPr lang="en-US" dirty="0" smtClean="0"/>
              <a:t>(2) ESH</a:t>
            </a:r>
          </a:p>
          <a:p>
            <a:pPr lvl="1"/>
            <a:r>
              <a:rPr lang="en-US" dirty="0" smtClean="0"/>
              <a:t>Monthly Meetings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 descr="C:\Users\CCRODE\Documents\2015\Project Lead\SLCCC\Nursing-NEP-300x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944786" cy="1512168"/>
          </a:xfrm>
          <a:prstGeom prst="rect">
            <a:avLst/>
          </a:prstGeom>
          <a:noFill/>
        </p:spPr>
      </p:pic>
      <p:pic>
        <p:nvPicPr>
          <p:cNvPr id="9219" name="Picture 3" descr="C:\Users\CCRODE\Documents\2015\Project Lead\SLCCC\Imperial_Sugar_Georgia_Tw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068960"/>
            <a:ext cx="5148064" cy="34320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ESH – Safety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Failure Modes &amp; Effects Analysis</a:t>
            </a:r>
          </a:p>
          <a:p>
            <a:pPr lvl="1"/>
            <a:r>
              <a:rPr lang="en-US" dirty="0" smtClean="0"/>
              <a:t>New Processes/Compliance</a:t>
            </a:r>
          </a:p>
          <a:p>
            <a:pPr lvl="1"/>
            <a:r>
              <a:rPr lang="en-US" dirty="0" smtClean="0"/>
              <a:t>Structured Review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 descr="C:\Users\CCRODE\Documents\2015\Project Lead\SLCCC\Explosion Pent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41944"/>
            <a:ext cx="7056784" cy="389942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6120680" cy="394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7970130" cy="137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ESH – Safety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Security Review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621363" cy="427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B33A3"/>
                </a:solidFill>
              </a:rPr>
              <a:t>Clint Rodenberg </a:t>
            </a:r>
            <a:r>
              <a:rPr lang="en-US" dirty="0" smtClean="0"/>
              <a:t>– Seeds Project Engineering Group Lead</a:t>
            </a:r>
          </a:p>
          <a:p>
            <a:r>
              <a:rPr lang="en-US" dirty="0" smtClean="0"/>
              <a:t>7 years with Monsanto</a:t>
            </a:r>
          </a:p>
          <a:p>
            <a:r>
              <a:rPr lang="en-US" dirty="0" smtClean="0"/>
              <a:t>Mechanical Engineering  (Site Expansion Projects)</a:t>
            </a:r>
          </a:p>
          <a:p>
            <a:r>
              <a:rPr lang="en-US" dirty="0" smtClean="0"/>
              <a:t>Process Engineer (Expansion/CD Initiatives/Europe)</a:t>
            </a:r>
          </a:p>
          <a:p>
            <a:r>
              <a:rPr lang="en-US" dirty="0" smtClean="0"/>
              <a:t>Current Role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ESH – Safety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Small Project Safety Plan Agreement</a:t>
            </a:r>
          </a:p>
          <a:p>
            <a:pPr lvl="1"/>
            <a:r>
              <a:rPr lang="en-US" dirty="0" smtClean="0"/>
              <a:t>Effective/Timely Comm.</a:t>
            </a:r>
          </a:p>
          <a:p>
            <a:pPr lvl="1"/>
            <a:r>
              <a:rPr lang="en-US" dirty="0" smtClean="0"/>
              <a:t>Identifies Risks</a:t>
            </a:r>
          </a:p>
          <a:p>
            <a:pPr lvl="1"/>
            <a:r>
              <a:rPr lang="en-US" dirty="0" smtClean="0"/>
              <a:t>Implements Safety Plan</a:t>
            </a:r>
          </a:p>
          <a:p>
            <a:pPr lvl="1"/>
            <a:r>
              <a:rPr lang="en-US" dirty="0" smtClean="0"/>
              <a:t>Assigns Responsibility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EES00437 Shop Builing Painting Beaman IA Mongan Painting 2-5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44823"/>
            <a:ext cx="3744416" cy="46152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243688" cy="54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/>
          <p:nvPr/>
        </p:nvSpPr>
        <p:spPr>
          <a:xfrm>
            <a:off x="3275856" y="692696"/>
            <a:ext cx="3312368" cy="1368152"/>
          </a:xfrm>
          <a:prstGeom prst="cloudCallout">
            <a:avLst>
              <a:gd name="adj1" fmla="val -50063"/>
              <a:gd name="adj2" fmla="val 74294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B33A3"/>
                </a:solidFill>
              </a:rPr>
              <a:t>Crop Capital Lists</a:t>
            </a:r>
            <a:endParaRPr lang="en-US" dirty="0">
              <a:solidFill>
                <a:srgbClr val="3B33A3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55976" y="4581128"/>
            <a:ext cx="3312368" cy="1368152"/>
          </a:xfrm>
          <a:prstGeom prst="cloudCallout">
            <a:avLst>
              <a:gd name="adj1" fmla="val -63325"/>
              <a:gd name="adj2" fmla="val -60686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B33A3"/>
                </a:solidFill>
              </a:rPr>
              <a:t>Useful</a:t>
            </a:r>
          </a:p>
          <a:p>
            <a:pPr algn="ctr"/>
            <a:r>
              <a:rPr lang="en-US" dirty="0" smtClean="0">
                <a:solidFill>
                  <a:srgbClr val="3B33A3"/>
                </a:solidFill>
              </a:rPr>
              <a:t>Information</a:t>
            </a:r>
            <a:endParaRPr lang="en-US" dirty="0">
              <a:solidFill>
                <a:srgbClr val="3B33A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Capital Planning Spreadsheet </a:t>
            </a:r>
          </a:p>
          <a:p>
            <a:pPr lvl="1"/>
            <a:r>
              <a:rPr lang="en-US" dirty="0" smtClean="0"/>
              <a:t>Sets Project Priority (1-3)</a:t>
            </a:r>
          </a:p>
          <a:p>
            <a:pPr lvl="1"/>
            <a:r>
              <a:rPr lang="en-US" dirty="0" smtClean="0"/>
              <a:t>Aligns STL with Site</a:t>
            </a:r>
          </a:p>
          <a:p>
            <a:pPr lvl="1"/>
            <a:r>
              <a:rPr lang="en-US" dirty="0" smtClean="0"/>
              <a:t>Staff Planning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813690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Project Definition Report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Background/Justification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Scope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Retirements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Utilities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ESH</a:t>
            </a:r>
          </a:p>
          <a:p>
            <a:pPr lvl="1"/>
            <a:r>
              <a:rPr lang="en-US" dirty="0" smtClean="0">
                <a:solidFill>
                  <a:srgbClr val="908C28"/>
                </a:solidFill>
              </a:rPr>
              <a:t>Strategy</a:t>
            </a:r>
          </a:p>
          <a:p>
            <a:pPr lvl="1"/>
            <a:endParaRPr lang="en-US" dirty="0" smtClean="0">
              <a:solidFill>
                <a:srgbClr val="908C28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60109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Global Capital Management Resource Guidebook</a:t>
            </a:r>
          </a:p>
          <a:p>
            <a:pPr lvl="1"/>
            <a:r>
              <a:rPr lang="en-US" dirty="0" smtClean="0"/>
              <a:t>CCP Focused</a:t>
            </a:r>
          </a:p>
          <a:p>
            <a:pPr lvl="1"/>
            <a:r>
              <a:rPr lang="en-US" dirty="0" smtClean="0"/>
              <a:t>CAP/EX</a:t>
            </a:r>
          </a:p>
          <a:p>
            <a:pPr lvl="1"/>
            <a:r>
              <a:rPr lang="en-US" dirty="0" smtClean="0"/>
              <a:t>Detailed Outline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176464" cy="256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024336" cy="261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Automation/IT Review</a:t>
            </a:r>
          </a:p>
          <a:p>
            <a:pPr lvl="1"/>
            <a:r>
              <a:rPr lang="en-US" dirty="0" smtClean="0"/>
              <a:t>PM Initiates Meeting</a:t>
            </a:r>
          </a:p>
          <a:p>
            <a:pPr lvl="1"/>
            <a:r>
              <a:rPr lang="en-US" dirty="0" smtClean="0"/>
              <a:t>Automation Team</a:t>
            </a:r>
          </a:p>
          <a:p>
            <a:pPr lvl="1"/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30+ sites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5669551" cy="30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Scopes of Work</a:t>
            </a:r>
          </a:p>
          <a:p>
            <a:pPr lvl="1"/>
            <a:r>
              <a:rPr lang="en-US" dirty="0" smtClean="0"/>
              <a:t>Detailed </a:t>
            </a:r>
          </a:p>
          <a:p>
            <a:pPr lvl="1"/>
            <a:r>
              <a:rPr lang="en-US" dirty="0" smtClean="0"/>
              <a:t>Special Instruction</a:t>
            </a:r>
          </a:p>
          <a:p>
            <a:pPr lvl="1"/>
            <a:r>
              <a:rPr lang="en-US" dirty="0" smtClean="0"/>
              <a:t>Part of Contract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Users\CCRODE\Desktop\Remington Pictures\2008\6-19-08\DSC0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348372" cy="4464496"/>
          </a:xfrm>
          <a:prstGeom prst="rect">
            <a:avLst/>
          </a:prstGeom>
          <a:noFill/>
        </p:spPr>
      </p:pic>
      <p:pic>
        <p:nvPicPr>
          <p:cNvPr id="1029" name="Picture 5" descr="C:\Users\CCRODE\Desktop\Remington Pictures\2009\7-9-09\DSC00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519888" cy="565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Appropriations Request System</a:t>
            </a:r>
          </a:p>
          <a:p>
            <a:pPr lvl="1"/>
            <a:r>
              <a:rPr lang="en-US" dirty="0" smtClean="0"/>
              <a:t>Appropriations Request System (SAP)</a:t>
            </a:r>
          </a:p>
          <a:p>
            <a:pPr lvl="1"/>
            <a:r>
              <a:rPr lang="en-US" dirty="0" smtClean="0"/>
              <a:t>Single Source Routing/Quality Check</a:t>
            </a:r>
          </a:p>
          <a:p>
            <a:pPr lvl="1"/>
            <a:r>
              <a:rPr lang="en-US" dirty="0" smtClean="0"/>
              <a:t>DOA Routing</a:t>
            </a:r>
          </a:p>
          <a:p>
            <a:pPr lvl="1"/>
            <a:r>
              <a:rPr lang="en-US" dirty="0" smtClean="0"/>
              <a:t>Mobile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3528392" cy="320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56992"/>
            <a:ext cx="53371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4878932" cy="296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3B33A3"/>
                </a:solidFill>
              </a:rPr>
              <a:t>Manpower Planning</a:t>
            </a:r>
          </a:p>
          <a:p>
            <a:pPr lvl="1"/>
            <a:r>
              <a:rPr lang="en-US" dirty="0" smtClean="0"/>
              <a:t>Data Base</a:t>
            </a:r>
          </a:p>
          <a:p>
            <a:pPr lvl="1"/>
            <a:r>
              <a:rPr lang="en-US" dirty="0" smtClean="0"/>
              <a:t>Monthly Alignment Meeting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405211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  <p:pic>
        <p:nvPicPr>
          <p:cNvPr id="4" name="Picture 3" descr="Pictur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048" y="1052736"/>
            <a:ext cx="8568952" cy="47525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1600" y="836712"/>
            <a:ext cx="5315956" cy="2160240"/>
            <a:chOff x="971600" y="836712"/>
            <a:chExt cx="5315956" cy="2160240"/>
          </a:xfrm>
        </p:grpSpPr>
        <p:sp>
          <p:nvSpPr>
            <p:cNvPr id="6" name="Curved Right Arrow 5"/>
            <p:cNvSpPr/>
            <p:nvPr/>
          </p:nvSpPr>
          <p:spPr>
            <a:xfrm>
              <a:off x="971600" y="1340768"/>
              <a:ext cx="720080" cy="165618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35696" y="836712"/>
              <a:ext cx="445186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St. Louis Global </a:t>
              </a:r>
            </a:p>
            <a:p>
              <a:pPr algn="ctr"/>
              <a:r>
                <a:rPr lang="en-US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Headquarters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err="1" smtClean="0">
                <a:solidFill>
                  <a:srgbClr val="3B33A3"/>
                </a:solidFill>
              </a:rPr>
              <a:t>ISNetworld</a:t>
            </a:r>
            <a:endParaRPr lang="en-US" dirty="0" smtClean="0">
              <a:solidFill>
                <a:srgbClr val="3B33A3"/>
              </a:solidFill>
            </a:endParaRPr>
          </a:p>
          <a:p>
            <a:pPr lvl="1"/>
            <a:r>
              <a:rPr lang="en-US" dirty="0" smtClean="0"/>
              <a:t>Conformance</a:t>
            </a:r>
          </a:p>
          <a:p>
            <a:pPr lvl="1"/>
            <a:r>
              <a:rPr lang="en-US" dirty="0" smtClean="0"/>
              <a:t>Qualified </a:t>
            </a:r>
          </a:p>
          <a:p>
            <a:pPr lvl="1"/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48145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595148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1536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87824" y="2060848"/>
          <a:ext cx="3168352" cy="3074274"/>
        </p:xfrm>
        <a:graphic>
          <a:graphicData uri="http://schemas.openxmlformats.org/drawingml/2006/table">
            <a:tbl>
              <a:tblPr/>
              <a:tblGrid>
                <a:gridCol w="1584176"/>
                <a:gridCol w="1584176"/>
              </a:tblGrid>
              <a:tr h="4775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Projects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FYr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432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432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432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32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600" y="1844824"/>
            <a:ext cx="734481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Questions??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B33A3"/>
                </a:solidFill>
              </a:rPr>
              <a:t>Businesses Supported</a:t>
            </a:r>
          </a:p>
          <a:p>
            <a:pPr lvl="1"/>
            <a:r>
              <a:rPr lang="en-US" dirty="0" smtClean="0"/>
              <a:t>Crop Protection</a:t>
            </a:r>
          </a:p>
          <a:p>
            <a:pPr lvl="1"/>
            <a:r>
              <a:rPr lang="en-US" dirty="0" smtClean="0"/>
              <a:t>Row Crops</a:t>
            </a:r>
          </a:p>
          <a:p>
            <a:pPr lvl="1"/>
            <a:r>
              <a:rPr lang="en-US" dirty="0" smtClean="0"/>
              <a:t>Vegetables</a:t>
            </a:r>
          </a:p>
          <a:p>
            <a:pPr lvl="1"/>
            <a:r>
              <a:rPr lang="en-US" dirty="0" smtClean="0"/>
              <a:t>Growth/New Technology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Corporate Services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  <p:pic>
        <p:nvPicPr>
          <p:cNvPr id="1026" name="Picture 2" descr="C:\Users\CCRODE\Documents\2015\Project Lead\SLCCC\roundup-powerm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08720"/>
            <a:ext cx="2016224" cy="1267341"/>
          </a:xfrm>
          <a:prstGeom prst="rect">
            <a:avLst/>
          </a:prstGeom>
          <a:noFill/>
        </p:spPr>
      </p:pic>
      <p:pic>
        <p:nvPicPr>
          <p:cNvPr id="1027" name="Picture 3" descr="C:\Users\CCRODE\Documents\2015\Project Lead\SLCCC\deka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2084832" cy="1203960"/>
          </a:xfrm>
          <a:prstGeom prst="rect">
            <a:avLst/>
          </a:prstGeom>
          <a:noFill/>
        </p:spPr>
      </p:pic>
      <p:pic>
        <p:nvPicPr>
          <p:cNvPr id="1028" name="Picture 4" descr="C:\Users\CCRODE\Documents\2015\Project Lead\SLCCC\novo_logo_seminis_sem_grow_forw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708920"/>
            <a:ext cx="2160240" cy="1121078"/>
          </a:xfrm>
          <a:prstGeom prst="rect">
            <a:avLst/>
          </a:prstGeom>
          <a:noFill/>
        </p:spPr>
      </p:pic>
      <p:pic>
        <p:nvPicPr>
          <p:cNvPr id="1029" name="Picture 5" descr="C:\Users\CCRODE\Documents\2015\Project Lead\SLCCC\the_climate_corporation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897288" cy="1284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B33A3"/>
                </a:solidFill>
              </a:rPr>
              <a:t>NA Row Crop Seeds Project Engineering</a:t>
            </a:r>
          </a:p>
          <a:p>
            <a:pPr lvl="1"/>
            <a:r>
              <a:rPr lang="en-US" dirty="0" smtClean="0"/>
              <a:t>CAP/EX Projects $1M and under</a:t>
            </a:r>
          </a:p>
          <a:p>
            <a:pPr lvl="1"/>
            <a:r>
              <a:rPr lang="en-US" dirty="0" smtClean="0"/>
              <a:t>10 Project Engineers</a:t>
            </a:r>
          </a:p>
          <a:p>
            <a:pPr lvl="1"/>
            <a:r>
              <a:rPr lang="en-US" dirty="0" smtClean="0"/>
              <a:t>2 Plant Engineers</a:t>
            </a:r>
          </a:p>
          <a:p>
            <a:pPr lvl="1"/>
            <a:r>
              <a:rPr lang="en-US" dirty="0" smtClean="0"/>
              <a:t>1 Project Execution Analyst</a:t>
            </a:r>
          </a:p>
          <a:p>
            <a:pPr lvl="1"/>
            <a:r>
              <a:rPr lang="en-US" dirty="0" smtClean="0"/>
              <a:t>Over 30 sites supported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C:\Users\CCRODE\Documents\2015\Project Lead\SLCCC\deka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77072"/>
            <a:ext cx="2244462" cy="1296144"/>
          </a:xfrm>
          <a:prstGeom prst="rect">
            <a:avLst/>
          </a:prstGeom>
          <a:noFill/>
        </p:spPr>
      </p:pic>
      <p:pic>
        <p:nvPicPr>
          <p:cNvPr id="2051" name="Picture 3" descr="C:\Users\CCRODE\Documents\2015\Project Lead\SLCCC\asg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077072"/>
            <a:ext cx="1512168" cy="1161176"/>
          </a:xfrm>
          <a:prstGeom prst="rect">
            <a:avLst/>
          </a:prstGeom>
          <a:noFill/>
        </p:spPr>
      </p:pic>
      <p:pic>
        <p:nvPicPr>
          <p:cNvPr id="2052" name="Picture 4" descr="C:\Users\CCRODE\Documents\2015\Project Lead\SLCCC\making-every-drop-count-deltap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373216"/>
            <a:ext cx="2312564" cy="1005076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08104" y="2564904"/>
          <a:ext cx="2664296" cy="2714234"/>
        </p:xfrm>
        <a:graphic>
          <a:graphicData uri="http://schemas.openxmlformats.org/drawingml/2006/table">
            <a:tbl>
              <a:tblPr/>
              <a:tblGrid>
                <a:gridCol w="1332148"/>
                <a:gridCol w="1332148"/>
              </a:tblGrid>
              <a:tr h="421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Projects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FYr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2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82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82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82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82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1536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95536" y="1196752"/>
            <a:ext cx="6840760" cy="2592288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76256" y="1268760"/>
            <a:ext cx="1728192" cy="2808312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1536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67544" y="908720"/>
            <a:ext cx="2736304" cy="2808312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138886" cy="45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Monsanto – Global Engineering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3B33A3"/>
                </a:solidFill>
              </a:rPr>
              <a:t>Project Execution Map Highlights</a:t>
            </a:r>
          </a:p>
          <a:p>
            <a:r>
              <a:rPr lang="en-US" dirty="0" smtClean="0"/>
              <a:t>Project Prioritization</a:t>
            </a:r>
          </a:p>
          <a:p>
            <a:r>
              <a:rPr lang="en-US" dirty="0" smtClean="0"/>
              <a:t>Preliminary Estimation</a:t>
            </a:r>
          </a:p>
          <a:p>
            <a:r>
              <a:rPr lang="en-US" dirty="0" smtClean="0"/>
              <a:t>Streamlined Approach</a:t>
            </a:r>
          </a:p>
          <a:p>
            <a:r>
              <a:rPr lang="en-US" dirty="0" smtClean="0"/>
              <a:t>Visualized Process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NTERNAL PAGES">
  <a:themeElements>
    <a:clrScheme name="Monsanto New Colors">
      <a:dk1>
        <a:srgbClr val="7F7F7F"/>
      </a:dk1>
      <a:lt1>
        <a:sysClr val="window" lastClr="FFFFFF"/>
      </a:lt1>
      <a:dk2>
        <a:srgbClr val="BBC717"/>
      </a:dk2>
      <a:lt2>
        <a:srgbClr val="FFFFFF"/>
      </a:lt2>
      <a:accent1>
        <a:srgbClr val="E2E508"/>
      </a:accent1>
      <a:accent2>
        <a:srgbClr val="BBC717"/>
      </a:accent2>
      <a:accent3>
        <a:srgbClr val="FFA212"/>
      </a:accent3>
      <a:accent4>
        <a:srgbClr val="FCD80D"/>
      </a:accent4>
      <a:accent5>
        <a:srgbClr val="E2E508"/>
      </a:accent5>
      <a:accent6>
        <a:srgbClr val="747120"/>
      </a:accent6>
      <a:hlink>
        <a:srgbClr val="FFC000"/>
      </a:hlink>
      <a:folHlink>
        <a:srgbClr val="FFA212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09c6de-a74c-40c8-bbb0-e2a98b98b84b">26DYXZQ2SKRR-1-285</_dlc_DocId>
    <_dlc_DocIdUrl xmlns="0709c6de-a74c-40c8-bbb0-e2a98b98b84b">
      <Url>http://teamsites.monsanto.com/private/GlobalProdTech/_layouts/DocIdRedir.aspx?ID=26DYXZQ2SKRR-1-285</Url>
      <Description>26DYXZQ2SKRR-1-285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ABC4F5CBCAE44825AE7D995C4356A" ma:contentTypeVersion="0" ma:contentTypeDescription="Create a new document." ma:contentTypeScope="" ma:versionID="f0bf66aac4b80fbd687e801e86c432fd">
  <xsd:schema xmlns:xsd="http://www.w3.org/2001/XMLSchema" xmlns:xs="http://www.w3.org/2001/XMLSchema" xmlns:p="http://schemas.microsoft.com/office/2006/metadata/properties" xmlns:ns2="0709c6de-a74c-40c8-bbb0-e2a98b98b84b" targetNamespace="http://schemas.microsoft.com/office/2006/metadata/properties" ma:root="true" ma:fieldsID="487b6374873624928c580afc9dbedb6b" ns2:_="">
    <xsd:import namespace="0709c6de-a74c-40c8-bbb0-e2a98b98b8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9c6de-a74c-40c8-bbb0-e2a98b98b8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F013A-6753-4C6E-9C4B-B198E0F43B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A0D9C9-46E8-4A8B-8AD0-9FD284A1312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1CB07EC-9FE8-43AA-BDEA-A58D49D02B93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0709c6de-a74c-40c8-bbb0-e2a98b98b84b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F15B0B0-8527-4082-BB9F-E75FAD7DAE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9c6de-a74c-40c8-bbb0-e2a98b98b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405</Words>
  <Application>Microsoft Office PowerPoint</Application>
  <PresentationFormat>On-screen Show (4:3)</PresentationFormat>
  <Paragraphs>185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1_INTERNAL PAGES</vt:lpstr>
      <vt:lpstr>Project Engineering (Execution/Risk Mitigation) </vt:lpstr>
      <vt:lpstr>Monsanto – Global Engineering</vt:lpstr>
      <vt:lpstr>Monsanto – Global Engineering</vt:lpstr>
      <vt:lpstr>Monsanto – Global Engineering</vt:lpstr>
      <vt:lpstr>Monsanto – Global Engineering</vt:lpstr>
      <vt:lpstr>Monsanto – Global Engineering</vt:lpstr>
      <vt:lpstr>Monsanto – Global Engineering</vt:lpstr>
      <vt:lpstr>Monsanto – Global Engineering</vt:lpstr>
      <vt:lpstr>Monsanto – Global Engineering</vt:lpstr>
      <vt:lpstr>Monsanto – Global Engineering</vt:lpstr>
      <vt:lpstr>Monsanto – Global Engineering</vt:lpstr>
      <vt:lpstr>Cost</vt:lpstr>
      <vt:lpstr>Cost</vt:lpstr>
      <vt:lpstr>Cost</vt:lpstr>
      <vt:lpstr>ESH – Safety </vt:lpstr>
      <vt:lpstr>ESH – Safety </vt:lpstr>
      <vt:lpstr>ESH - Safety</vt:lpstr>
      <vt:lpstr>ESH – Safety </vt:lpstr>
      <vt:lpstr>ESH – Safety </vt:lpstr>
      <vt:lpstr>ESH – Safety</vt:lpstr>
      <vt:lpstr>Logistics</vt:lpstr>
      <vt:lpstr>Logistics</vt:lpstr>
      <vt:lpstr>Logistics</vt:lpstr>
      <vt:lpstr>Logistics</vt:lpstr>
      <vt:lpstr>Logistics</vt:lpstr>
      <vt:lpstr>Logistics</vt:lpstr>
      <vt:lpstr>Logistics</vt:lpstr>
      <vt:lpstr>Logistics</vt:lpstr>
      <vt:lpstr>Logistics</vt:lpstr>
      <vt:lpstr>Logistics</vt:lpstr>
      <vt:lpstr>Summary</vt:lpstr>
      <vt:lpstr>Monsanto – Global Engineering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sebastiany</dc:creator>
  <cp:lastModifiedBy>Lavallee</cp:lastModifiedBy>
  <cp:revision>292</cp:revision>
  <dcterms:created xsi:type="dcterms:W3CDTF">2014-05-07T21:16:15Z</dcterms:created>
  <dcterms:modified xsi:type="dcterms:W3CDTF">2015-02-23T15:34:23Z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0x010100C84ABC4F5CBCAE44825AE7D995C4356A</vt:lpwstr>
  </property>
  <property fmtid="{D5CDD505-2E9C-101B-9397-08002B2CF9AE}" pid="3" name="_dlc_DocIdItemGuid">
    <vt:lpwstr>45bc3aeb-b79b-43c4-879e-1c841b139b5b</vt:lpwstr>
  </property>
</Properties>
</file>