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647" r:id="rId3"/>
    <p:sldId id="777" r:id="rId4"/>
    <p:sldId id="778" r:id="rId5"/>
    <p:sldId id="795" r:id="rId6"/>
    <p:sldId id="809" r:id="rId7"/>
    <p:sldId id="810" r:id="rId8"/>
    <p:sldId id="811" r:id="rId9"/>
    <p:sldId id="812" r:id="rId10"/>
    <p:sldId id="813" r:id="rId11"/>
    <p:sldId id="818" r:id="rId12"/>
    <p:sldId id="821" r:id="rId13"/>
    <p:sldId id="794" r:id="rId14"/>
    <p:sldId id="804" r:id="rId15"/>
    <p:sldId id="805" r:id="rId16"/>
    <p:sldId id="806" r:id="rId17"/>
    <p:sldId id="807" r:id="rId18"/>
    <p:sldId id="808" r:id="rId19"/>
    <p:sldId id="788" r:id="rId20"/>
    <p:sldId id="797" r:id="rId21"/>
    <p:sldId id="766" r:id="rId22"/>
    <p:sldId id="673" r:id="rId23"/>
    <p:sldId id="786" r:id="rId24"/>
    <p:sldId id="775" r:id="rId25"/>
    <p:sldId id="783" r:id="rId26"/>
    <p:sldId id="792" r:id="rId27"/>
    <p:sldId id="791" r:id="rId28"/>
    <p:sldId id="793" r:id="rId29"/>
    <p:sldId id="803" r:id="rId30"/>
    <p:sldId id="784" r:id="rId31"/>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990000"/>
    <a:srgbClr val="A89EA8"/>
    <a:srgbClr val="54222E"/>
    <a:srgbClr val="5A2C50"/>
    <a:srgbClr val="850D21"/>
    <a:srgbClr val="CFCFCF"/>
    <a:srgbClr val="D20C49"/>
    <a:srgbClr val="FAA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2658" autoAdjust="0"/>
  </p:normalViewPr>
  <p:slideViewPr>
    <p:cSldViewPr showGuides="1">
      <p:cViewPr>
        <p:scale>
          <a:sx n="70" d="100"/>
          <a:sy n="70" d="100"/>
        </p:scale>
        <p:origin x="-1374" y="114"/>
      </p:cViewPr>
      <p:guideLst>
        <p:guide orient="horz" pos="2160"/>
        <p:guide pos="2880"/>
      </p:guideLst>
    </p:cSldViewPr>
  </p:slideViewPr>
  <p:outlineViewPr>
    <p:cViewPr>
      <p:scale>
        <a:sx n="33" d="100"/>
        <a:sy n="33" d="100"/>
      </p:scale>
      <p:origin x="0" y="1469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100" d="100"/>
          <a:sy n="100" d="100"/>
        </p:scale>
        <p:origin x="-1142" y="6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3027295285359802"/>
          <c:y val="3.7914691943127965E-2"/>
          <c:w val="0.85732009925558317"/>
          <c:h val="0.83175355450236965"/>
        </c:manualLayout>
      </c:layout>
      <c:bar3DChart>
        <c:barDir val="col"/>
        <c:grouping val="stacked"/>
        <c:varyColors val="0"/>
        <c:ser>
          <c:idx val="0"/>
          <c:order val="0"/>
          <c:tx>
            <c:strRef>
              <c:f>Sheet1!$A$2:$J$2</c:f>
              <c:strCache>
                <c:ptCount val="1"/>
                <c:pt idx="0">
                  <c:v>East</c:v>
                </c:pt>
              </c:strCache>
            </c:strRef>
          </c:tx>
          <c:spPr>
            <a:solidFill>
              <a:srgbClr val="FF0000"/>
            </a:solidFill>
            <a:ln w="12700">
              <a:solidFill>
                <a:schemeClr val="tx1"/>
              </a:solidFill>
              <a:prstDash val="solid"/>
            </a:ln>
          </c:spPr>
          <c:invertIfNegative val="0"/>
          <c:dLbls>
            <c:dLbl>
              <c:idx val="0"/>
              <c:layout>
                <c:manualLayout>
                  <c:x val="4.7907649788809514E-3"/>
                  <c:y val="-0.4240608491976477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464306200135579E-3"/>
                  <c:y val="-0.4271299710953852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07641966939563E-2"/>
                  <c:y val="-0.4245923452606398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24372946759139E-4"/>
                  <c:y val="-0.4170128575700189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7812744433435887E-3"/>
                  <c:y val="-0.44903169540516297"/>
                </c:manualLayout>
              </c:layout>
              <c:tx>
                <c:rich>
                  <a:bodyPr/>
                  <a:lstStyle/>
                  <a:p>
                    <a:r>
                      <a:rPr lang="en-US" dirty="0" smtClean="0"/>
                      <a:t>37,663*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Mode val="edge"/>
                  <c:yMode val="edge"/>
                  <c:x val="0.82133995037220842"/>
                  <c:y val="0.1350710900473933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Mode val="edge"/>
                  <c:yMode val="edge"/>
                  <c:x val="0.82754342431761785"/>
                  <c:y val="0.1374407582938388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16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Sheet1!$K$1:$O$1</c:f>
              <c:strCache>
                <c:ptCount val="5"/>
                <c:pt idx="0">
                  <c:v>FY10</c:v>
                </c:pt>
                <c:pt idx="1">
                  <c:v>FY11</c:v>
                </c:pt>
                <c:pt idx="2">
                  <c:v>FY12</c:v>
                </c:pt>
                <c:pt idx="3">
                  <c:v>FY13</c:v>
                </c:pt>
                <c:pt idx="4">
                  <c:v>FY14</c:v>
                </c:pt>
              </c:strCache>
            </c:strRef>
          </c:cat>
          <c:val>
            <c:numRef>
              <c:f>Sheet1!$K$2:$O$2</c:f>
              <c:numCache>
                <c:formatCode>General</c:formatCode>
                <c:ptCount val="5"/>
                <c:pt idx="0">
                  <c:v>40993</c:v>
                </c:pt>
                <c:pt idx="1">
                  <c:v>40648</c:v>
                </c:pt>
                <c:pt idx="2">
                  <c:v>40961</c:v>
                </c:pt>
                <c:pt idx="3">
                  <c:v>39228</c:v>
                </c:pt>
                <c:pt idx="4">
                  <c:v>36163</c:v>
                </c:pt>
              </c:numCache>
            </c:numRef>
          </c:val>
        </c:ser>
        <c:ser>
          <c:idx val="1"/>
          <c:order val="1"/>
          <c:tx>
            <c:strRef>
              <c:f>Sheet1!$A$3:$J$3</c:f>
              <c:strCache>
                <c:ptCount val="1"/>
                <c:pt idx="0">
                  <c:v>East</c:v>
                </c:pt>
              </c:strCache>
            </c:strRef>
          </c:tx>
          <c:spPr>
            <a:solidFill>
              <a:schemeClr val="accent2">
                <a:alpha val="40000"/>
              </a:schemeClr>
            </a:solidFill>
            <a:ln>
              <a:solidFill>
                <a:schemeClr val="tx1"/>
              </a:solidFill>
            </a:ln>
          </c:spPr>
          <c:invertIfNegative val="0"/>
          <c:cat>
            <c:strRef>
              <c:f>Sheet1!$K$1:$O$1</c:f>
              <c:strCache>
                <c:ptCount val="5"/>
                <c:pt idx="0">
                  <c:v>FY10</c:v>
                </c:pt>
                <c:pt idx="1">
                  <c:v>FY11</c:v>
                </c:pt>
                <c:pt idx="2">
                  <c:v>FY12</c:v>
                </c:pt>
                <c:pt idx="3">
                  <c:v>FY13</c:v>
                </c:pt>
                <c:pt idx="4">
                  <c:v>FY14</c:v>
                </c:pt>
              </c:strCache>
            </c:strRef>
          </c:cat>
          <c:val>
            <c:numRef>
              <c:f>Sheet1!$K$3:$O$3</c:f>
              <c:numCache>
                <c:formatCode>General</c:formatCode>
                <c:ptCount val="5"/>
                <c:pt idx="0">
                  <c:v>0</c:v>
                </c:pt>
                <c:pt idx="1">
                  <c:v>0</c:v>
                </c:pt>
                <c:pt idx="2">
                  <c:v>0</c:v>
                </c:pt>
                <c:pt idx="3">
                  <c:v>0</c:v>
                </c:pt>
                <c:pt idx="4" formatCode="#,##0">
                  <c:v>1500</c:v>
                </c:pt>
              </c:numCache>
            </c:numRef>
          </c:val>
        </c:ser>
        <c:dLbls>
          <c:showLegendKey val="0"/>
          <c:showVal val="0"/>
          <c:showCatName val="0"/>
          <c:showSerName val="0"/>
          <c:showPercent val="0"/>
          <c:showBubbleSize val="0"/>
        </c:dLbls>
        <c:gapWidth val="150"/>
        <c:gapDepth val="0"/>
        <c:shape val="box"/>
        <c:axId val="57660160"/>
        <c:axId val="57661696"/>
        <c:axId val="0"/>
      </c:bar3DChart>
      <c:catAx>
        <c:axId val="57660160"/>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57661696"/>
        <c:crosses val="autoZero"/>
        <c:auto val="1"/>
        <c:lblAlgn val="ctr"/>
        <c:lblOffset val="100"/>
        <c:noMultiLvlLbl val="0"/>
      </c:catAx>
      <c:valAx>
        <c:axId val="57661696"/>
        <c:scaling>
          <c:orientation val="minMax"/>
          <c:max val="50000"/>
          <c:min val="0"/>
        </c:scaling>
        <c:delete val="0"/>
        <c:axPos val="l"/>
        <c:numFmt formatCode="#,##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57660160"/>
        <c:crosses val="autoZero"/>
        <c:crossBetween val="between"/>
        <c:majorUnit val="10000"/>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Proportion of </a:t>
            </a:r>
            <a:r>
              <a:rPr lang="en-US" u="sng" dirty="0" smtClean="0"/>
              <a:t>Safety</a:t>
            </a:r>
            <a:r>
              <a:rPr lang="en-US" baseline="0" dirty="0" smtClean="0"/>
              <a:t> vs. </a:t>
            </a:r>
            <a:r>
              <a:rPr lang="en-US" u="sng" baseline="0" dirty="0" smtClean="0"/>
              <a:t>Health</a:t>
            </a:r>
            <a:r>
              <a:rPr lang="en-US" baseline="0" dirty="0" smtClean="0"/>
              <a:t> Inspections</a:t>
            </a:r>
            <a:endParaRPr lang="en-US" dirty="0"/>
          </a:p>
        </c:rich>
      </c:tx>
      <c:layout/>
      <c:overlay val="0"/>
    </c:title>
    <c:autoTitleDeleted val="0"/>
    <c:view3D>
      <c:rotX val="15"/>
      <c:hPercent val="51"/>
      <c:rotY val="20"/>
      <c:depthPercent val="100"/>
      <c:rAngAx val="1"/>
    </c:view3D>
    <c:floor>
      <c:thickness val="0"/>
      <c:spPr>
        <a:solidFill>
          <a:srgbClr val="D5DFE4"/>
        </a:solidFill>
      </c:spPr>
    </c:floor>
    <c:sideWall>
      <c:thickness val="0"/>
    </c:sideWall>
    <c:backWall>
      <c:thickness val="0"/>
    </c:backWall>
    <c:plotArea>
      <c:layout/>
      <c:bar3DChart>
        <c:barDir val="col"/>
        <c:grouping val="percentStacked"/>
        <c:varyColors val="0"/>
        <c:ser>
          <c:idx val="0"/>
          <c:order val="0"/>
          <c:tx>
            <c:strRef>
              <c:f>Sheet1!$A$2:$J$2</c:f>
              <c:strCache>
                <c:ptCount val="1"/>
                <c:pt idx="0">
                  <c:v>% health</c:v>
                </c:pt>
              </c:strCache>
            </c:strRef>
          </c:tx>
          <c:spPr>
            <a:ln>
              <a:solidFill>
                <a:schemeClr val="tx1"/>
              </a:solidFill>
            </a:ln>
          </c:spPr>
          <c:invertIfNegative val="0"/>
          <c:dLbls>
            <c:spPr>
              <a:noFill/>
              <a:ln>
                <a:noFill/>
              </a:ln>
              <a:effectLst/>
            </c:spPr>
            <c:txPr>
              <a:bodyPr/>
              <a:lstStyle/>
              <a:p>
                <a:pPr>
                  <a:defRPr sz="1600" b="1">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Sheet1!$K$1:$N$1</c:f>
              <c:strCache>
                <c:ptCount val="4"/>
                <c:pt idx="0">
                  <c:v>FY12</c:v>
                </c:pt>
                <c:pt idx="1">
                  <c:v>FY13</c:v>
                </c:pt>
                <c:pt idx="2">
                  <c:v>FY14</c:v>
                </c:pt>
                <c:pt idx="3">
                  <c:v>FY15*</c:v>
                </c:pt>
              </c:strCache>
            </c:strRef>
          </c:cat>
          <c:val>
            <c:numRef>
              <c:f>Sheet1!$K$2:$N$2</c:f>
              <c:numCache>
                <c:formatCode>0%</c:formatCode>
                <c:ptCount val="4"/>
                <c:pt idx="0">
                  <c:v>0.17893772248264195</c:v>
                </c:pt>
                <c:pt idx="1">
                  <c:v>0.18524096385542169</c:v>
                </c:pt>
                <c:pt idx="2">
                  <c:v>0.188680288660934</c:v>
                </c:pt>
                <c:pt idx="3">
                  <c:v>0.21497405485544849</c:v>
                </c:pt>
              </c:numCache>
            </c:numRef>
          </c:val>
        </c:ser>
        <c:ser>
          <c:idx val="1"/>
          <c:order val="1"/>
          <c:tx>
            <c:strRef>
              <c:f>Sheet1!$A$3:$J$3</c:f>
              <c:strCache>
                <c:ptCount val="1"/>
                <c:pt idx="0">
                  <c:v>% safety</c:v>
                </c:pt>
              </c:strCache>
            </c:strRef>
          </c:tx>
          <c:spPr>
            <a:ln>
              <a:solidFill>
                <a:schemeClr val="tx1"/>
              </a:solidFill>
            </a:ln>
          </c:spPr>
          <c:invertIfNegative val="0"/>
          <c:dLbls>
            <c:spPr>
              <a:noFill/>
              <a:ln>
                <a:noFill/>
              </a:ln>
              <a:effectLst/>
            </c:spPr>
            <c:txPr>
              <a:bodyPr/>
              <a:lstStyle/>
              <a:p>
                <a:pPr>
                  <a:defRPr sz="1600" b="1">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Sheet1!$K$1:$N$1</c:f>
              <c:strCache>
                <c:ptCount val="4"/>
                <c:pt idx="0">
                  <c:v>FY12</c:v>
                </c:pt>
                <c:pt idx="1">
                  <c:v>FY13</c:v>
                </c:pt>
                <c:pt idx="2">
                  <c:v>FY14</c:v>
                </c:pt>
                <c:pt idx="3">
                  <c:v>FY15*</c:v>
                </c:pt>
              </c:strCache>
            </c:strRef>
          </c:cat>
          <c:val>
            <c:numRef>
              <c:f>Sheet1!$K$3:$N$3</c:f>
              <c:numCache>
                <c:formatCode>0%</c:formatCode>
                <c:ptCount val="4"/>
                <c:pt idx="0">
                  <c:v>0.82106227751735805</c:v>
                </c:pt>
                <c:pt idx="1">
                  <c:v>0.81475903614457834</c:v>
                </c:pt>
                <c:pt idx="2">
                  <c:v>0.811319711339066</c:v>
                </c:pt>
                <c:pt idx="3">
                  <c:v>0.78502594514455148</c:v>
                </c:pt>
              </c:numCache>
            </c:numRef>
          </c:val>
        </c:ser>
        <c:dLbls>
          <c:showLegendKey val="0"/>
          <c:showVal val="0"/>
          <c:showCatName val="0"/>
          <c:showSerName val="0"/>
          <c:showPercent val="0"/>
          <c:showBubbleSize val="0"/>
        </c:dLbls>
        <c:gapWidth val="55"/>
        <c:gapDepth val="55"/>
        <c:shape val="box"/>
        <c:axId val="83380096"/>
        <c:axId val="83381632"/>
        <c:axId val="0"/>
      </c:bar3DChart>
      <c:catAx>
        <c:axId val="83380096"/>
        <c:scaling>
          <c:orientation val="minMax"/>
        </c:scaling>
        <c:delete val="0"/>
        <c:axPos val="b"/>
        <c:numFmt formatCode="General" sourceLinked="1"/>
        <c:majorTickMark val="none"/>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83381632"/>
        <c:crosses val="autoZero"/>
        <c:auto val="1"/>
        <c:lblAlgn val="ctr"/>
        <c:lblOffset val="100"/>
        <c:noMultiLvlLbl val="0"/>
      </c:catAx>
      <c:valAx>
        <c:axId val="83381632"/>
        <c:scaling>
          <c:orientation val="minMax"/>
        </c:scaling>
        <c:delete val="0"/>
        <c:axPos val="l"/>
        <c:majorGridlines>
          <c:spPr>
            <a:ln>
              <a:noFill/>
            </a:ln>
          </c:spPr>
        </c:majorGridlines>
        <c:numFmt formatCode="0%" sourceLinked="0"/>
        <c:majorTickMark val="none"/>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Tahoma"/>
                <a:ea typeface="Tahoma"/>
                <a:cs typeface="Tahoma"/>
              </a:defRPr>
            </a:pPr>
            <a:endParaRPr lang="en-US"/>
          </a:p>
        </c:txPr>
        <c:crossAx val="83380096"/>
        <c:crosses val="autoZero"/>
        <c:crossBetween val="between"/>
      </c:valAx>
    </c:plotArea>
    <c:legend>
      <c:legendPos val="r"/>
      <c:layout/>
      <c:overlay val="0"/>
      <c:txPr>
        <a:bodyPr/>
        <a:lstStyle/>
        <a:p>
          <a:pPr>
            <a:defRPr sz="1600" b="1" baseline="0">
              <a:latin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Proportions of </a:t>
            </a:r>
            <a:r>
              <a:rPr lang="en-US" baseline="0" dirty="0" smtClean="0"/>
              <a:t>Inspections</a:t>
            </a:r>
          </a:p>
          <a:p>
            <a:pPr>
              <a:defRPr/>
            </a:pPr>
            <a:r>
              <a:rPr lang="en-US" baseline="0" dirty="0" smtClean="0"/>
              <a:t>by Industry Sector</a:t>
            </a:r>
            <a:endParaRPr lang="en-US" dirty="0"/>
          </a:p>
        </c:rich>
      </c:tx>
      <c:layout>
        <c:manualLayout>
          <c:xMode val="edge"/>
          <c:yMode val="edge"/>
          <c:x val="0.2867594352430084"/>
          <c:y val="1.7441860465116279E-2"/>
        </c:manualLayout>
      </c:layout>
      <c:overlay val="0"/>
    </c:title>
    <c:autoTitleDeleted val="0"/>
    <c:view3D>
      <c:rotX val="15"/>
      <c:hPercent val="51"/>
      <c:rotY val="20"/>
      <c:depthPercent val="100"/>
      <c:rAngAx val="1"/>
    </c:view3D>
    <c:floor>
      <c:thickness val="0"/>
      <c:spPr>
        <a:solidFill>
          <a:srgbClr val="D5DFE4"/>
        </a:solidFill>
      </c:spPr>
    </c:floor>
    <c:sideWall>
      <c:thickness val="0"/>
    </c:sideWall>
    <c:backWall>
      <c:thickness val="0"/>
    </c:backWall>
    <c:plotArea>
      <c:layout>
        <c:manualLayout>
          <c:layoutTarget val="inner"/>
          <c:xMode val="edge"/>
          <c:yMode val="edge"/>
          <c:x val="0.13132997862022214"/>
          <c:y val="0.16248405262633311"/>
          <c:w val="0.64731944516869167"/>
          <c:h val="0.71018488986345063"/>
        </c:manualLayout>
      </c:layout>
      <c:bar3DChart>
        <c:barDir val="col"/>
        <c:grouping val="percentStacked"/>
        <c:varyColors val="0"/>
        <c:ser>
          <c:idx val="0"/>
          <c:order val="0"/>
          <c:tx>
            <c:strRef>
              <c:f>Sheet1!$A$2:$J$2</c:f>
              <c:strCache>
                <c:ptCount val="1"/>
                <c:pt idx="0">
                  <c:v>% construction</c:v>
                </c:pt>
              </c:strCache>
            </c:strRef>
          </c:tx>
          <c:spPr>
            <a:ln>
              <a:solidFill>
                <a:schemeClr val="tx1"/>
              </a:solidFill>
            </a:ln>
          </c:spPr>
          <c:invertIfNegative val="0"/>
          <c:dLbls>
            <c:dLbl>
              <c:idx val="0"/>
              <c:layout>
                <c:manualLayout>
                  <c:x val="1.0971786833855799E-2"/>
                  <c:y val="1.20481927710843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106583072100314E-2"/>
                  <c:y val="3.012048192771084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021943573667714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539184952978056E-2"/>
                  <c:y val="-1.506024096385542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Sheet1!$K$1:$N$1</c:f>
              <c:strCache>
                <c:ptCount val="4"/>
                <c:pt idx="0">
                  <c:v>FY12</c:v>
                </c:pt>
                <c:pt idx="1">
                  <c:v>FY13</c:v>
                </c:pt>
                <c:pt idx="2">
                  <c:v>FY14</c:v>
                </c:pt>
                <c:pt idx="3">
                  <c:v>FY15*</c:v>
                </c:pt>
              </c:strCache>
            </c:strRef>
          </c:cat>
          <c:val>
            <c:numRef>
              <c:f>Sheet1!$K$2:$N$2</c:f>
              <c:numCache>
                <c:formatCode>0%</c:formatCode>
                <c:ptCount val="4"/>
                <c:pt idx="0">
                  <c:v>0.5571141578261023</c:v>
                </c:pt>
                <c:pt idx="1">
                  <c:v>0.5214161731672452</c:v>
                </c:pt>
                <c:pt idx="2">
                  <c:v>0.50385710730776678</c:v>
                </c:pt>
                <c:pt idx="3">
                  <c:v>0.45336051396095872</c:v>
                </c:pt>
              </c:numCache>
            </c:numRef>
          </c:val>
        </c:ser>
        <c:ser>
          <c:idx val="1"/>
          <c:order val="1"/>
          <c:tx>
            <c:strRef>
              <c:f>Sheet1!$A$3:$J$3</c:f>
              <c:strCache>
                <c:ptCount val="1"/>
                <c:pt idx="0">
                  <c:v>% general industry</c:v>
                </c:pt>
              </c:strCache>
            </c:strRef>
          </c:tx>
          <c:spPr>
            <a:ln>
              <a:solidFill>
                <a:schemeClr val="tx1"/>
              </a:solidFill>
            </a:ln>
          </c:spPr>
          <c:invertIfNegative val="0"/>
          <c:dLbls>
            <c:dLbl>
              <c:idx val="0"/>
              <c:layout>
                <c:manualLayout>
                  <c:x val="1.0971786833855799E-2"/>
                  <c:y val="2.7108433734939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106583072100314E-2"/>
                  <c:y val="1.506024096385542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134796238244514E-3"/>
                  <c:y val="1.204819277108433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971786833855799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Sheet1!$K$1:$N$1</c:f>
              <c:strCache>
                <c:ptCount val="4"/>
                <c:pt idx="0">
                  <c:v>FY12</c:v>
                </c:pt>
                <c:pt idx="1">
                  <c:v>FY13</c:v>
                </c:pt>
                <c:pt idx="2">
                  <c:v>FY14</c:v>
                </c:pt>
                <c:pt idx="3">
                  <c:v>FY15*</c:v>
                </c:pt>
              </c:strCache>
            </c:strRef>
          </c:cat>
          <c:val>
            <c:numRef>
              <c:f>Sheet1!$K$3:$N$3</c:f>
              <c:numCache>
                <c:formatCode>0%</c:formatCode>
                <c:ptCount val="4"/>
                <c:pt idx="0">
                  <c:v>0.43132555598632505</c:v>
                </c:pt>
                <c:pt idx="1">
                  <c:v>0.46809270982234019</c:v>
                </c:pt>
                <c:pt idx="2">
                  <c:v>0.4859125722343573</c:v>
                </c:pt>
                <c:pt idx="3">
                  <c:v>0.5345317519149988</c:v>
                </c:pt>
              </c:numCache>
            </c:numRef>
          </c:val>
        </c:ser>
        <c:ser>
          <c:idx val="2"/>
          <c:order val="2"/>
          <c:tx>
            <c:strRef>
              <c:f>Sheet1!$A$4:$J$4</c:f>
              <c:strCache>
                <c:ptCount val="1"/>
                <c:pt idx="0">
                  <c:v>% maritime</c:v>
                </c:pt>
              </c:strCache>
            </c:strRef>
          </c:tx>
          <c:spPr>
            <a:solidFill>
              <a:schemeClr val="bg2">
                <a:lumMod val="75000"/>
              </a:schemeClr>
            </a:solidFill>
            <a:ln>
              <a:solidFill>
                <a:schemeClr val="tx1"/>
              </a:solidFill>
            </a:ln>
          </c:spPr>
          <c:invertIfNegative val="0"/>
          <c:dLbls>
            <c:dLbl>
              <c:idx val="0"/>
              <c:layout>
                <c:manualLayout>
                  <c:x val="1.2539184952978056E-2"/>
                  <c:y val="-2.40963855421686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5078369905956112E-2"/>
                  <c:y val="-2.409638554216867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808654012292352E-2"/>
                  <c:y val="-2.409638554216864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943573667711599E-2"/>
                  <c:y val="-2.40963855421686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Sheet1!$K$1:$N$1</c:f>
              <c:strCache>
                <c:ptCount val="4"/>
                <c:pt idx="0">
                  <c:v>FY12</c:v>
                </c:pt>
                <c:pt idx="1">
                  <c:v>FY13</c:v>
                </c:pt>
                <c:pt idx="2">
                  <c:v>FY14</c:v>
                </c:pt>
                <c:pt idx="3">
                  <c:v>FY15*</c:v>
                </c:pt>
              </c:strCache>
            </c:strRef>
          </c:cat>
          <c:val>
            <c:numRef>
              <c:f>Sheet1!$K$4:$N$4</c:f>
              <c:numCache>
                <c:formatCode>0%</c:formatCode>
                <c:ptCount val="4"/>
                <c:pt idx="0">
                  <c:v>1.1560286187572693E-2</c:v>
                </c:pt>
                <c:pt idx="1">
                  <c:v>1.049111701041454E-2</c:v>
                </c:pt>
                <c:pt idx="2">
                  <c:v>1.0230320457875964E-2</c:v>
                </c:pt>
                <c:pt idx="3">
                  <c:v>1.21077341240425E-2</c:v>
                </c:pt>
              </c:numCache>
            </c:numRef>
          </c:val>
        </c:ser>
        <c:dLbls>
          <c:showLegendKey val="0"/>
          <c:showVal val="0"/>
          <c:showCatName val="0"/>
          <c:showSerName val="0"/>
          <c:showPercent val="0"/>
          <c:showBubbleSize val="0"/>
        </c:dLbls>
        <c:gapWidth val="55"/>
        <c:gapDepth val="55"/>
        <c:shape val="box"/>
        <c:axId val="85816448"/>
        <c:axId val="85817984"/>
        <c:axId val="0"/>
      </c:bar3DChart>
      <c:catAx>
        <c:axId val="85816448"/>
        <c:scaling>
          <c:orientation val="minMax"/>
        </c:scaling>
        <c:delete val="0"/>
        <c:axPos val="b"/>
        <c:numFmt formatCode="General" sourceLinked="1"/>
        <c:majorTickMark val="none"/>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85817984"/>
        <c:crosses val="autoZero"/>
        <c:auto val="1"/>
        <c:lblAlgn val="ctr"/>
        <c:lblOffset val="100"/>
        <c:noMultiLvlLbl val="0"/>
      </c:catAx>
      <c:valAx>
        <c:axId val="85817984"/>
        <c:scaling>
          <c:orientation val="minMax"/>
        </c:scaling>
        <c:delete val="0"/>
        <c:axPos val="l"/>
        <c:majorGridlines>
          <c:spPr>
            <a:ln>
              <a:noFill/>
            </a:ln>
          </c:spPr>
        </c:majorGridlines>
        <c:numFmt formatCode="0%" sourceLinked="0"/>
        <c:majorTickMark val="none"/>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Tahoma"/>
                <a:ea typeface="Tahoma"/>
                <a:cs typeface="Tahoma"/>
              </a:defRPr>
            </a:pPr>
            <a:endParaRPr lang="en-US"/>
          </a:p>
        </c:txPr>
        <c:crossAx val="85816448"/>
        <c:crosses val="autoZero"/>
        <c:crossBetween val="between"/>
      </c:valAx>
    </c:plotArea>
    <c:legend>
      <c:legendPos val="r"/>
      <c:layout/>
      <c:overlay val="0"/>
      <c:txPr>
        <a:bodyPr/>
        <a:lstStyle/>
        <a:p>
          <a:pPr>
            <a:defRPr sz="1400" b="1" baseline="0">
              <a:latin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3151366219950983"/>
          <c:y val="3.4382786803548289E-2"/>
          <c:w val="0.86848635235732008"/>
          <c:h val="0.83175355450236965"/>
        </c:manualLayout>
      </c:layout>
      <c:bar3DChart>
        <c:barDir val="col"/>
        <c:grouping val="clustered"/>
        <c:varyColors val="0"/>
        <c:ser>
          <c:idx val="0"/>
          <c:order val="0"/>
          <c:tx>
            <c:strRef>
              <c:f>Sheet1!$A$2</c:f>
              <c:strCache>
                <c:ptCount val="1"/>
              </c:strCache>
            </c:strRef>
          </c:tx>
          <c:spPr>
            <a:solidFill>
              <a:srgbClr val="FF0000"/>
            </a:solidFill>
            <a:ln w="12700">
              <a:solidFill>
                <a:schemeClr val="tx1"/>
              </a:solidFill>
              <a:prstDash val="solid"/>
            </a:ln>
          </c:spPr>
          <c:invertIfNegative val="0"/>
          <c:dLbls>
            <c:dLbl>
              <c:idx val="0"/>
              <c:layout>
                <c:manualLayout>
                  <c:x val="1.9532082347404629E-2"/>
                  <c:y val="-3.625440666653127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432438193964507E-2"/>
                  <c:y val="-3.78919553624697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47930516951209E-2"/>
                  <c:y val="-3.552228711602427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575176030892052E-2"/>
                  <c:y val="-3.642821461688281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930031788234757E-2"/>
                  <c:y val="-3.952975323612174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Mode val="edge"/>
                  <c:yMode val="edge"/>
                  <c:x val="0.82754342431761785"/>
                  <c:y val="0.51658767772511849"/>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Mode val="edge"/>
                  <c:yMode val="edge"/>
                  <c:x val="0.83250620347394544"/>
                  <c:y val="0.523696682464455"/>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18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5"/>
                <c:pt idx="0">
                  <c:v>FY10</c:v>
                </c:pt>
                <c:pt idx="1">
                  <c:v>FY11</c:v>
                </c:pt>
                <c:pt idx="2">
                  <c:v>FY12</c:v>
                </c:pt>
                <c:pt idx="3">
                  <c:v>FY13</c:v>
                </c:pt>
                <c:pt idx="4">
                  <c:v>FY14</c:v>
                </c:pt>
              </c:strCache>
            </c:strRef>
          </c:cat>
          <c:val>
            <c:numRef>
              <c:f>Sheet1!$B$2:$O$2</c:f>
              <c:numCache>
                <c:formatCode>General</c:formatCode>
                <c:ptCount val="5"/>
                <c:pt idx="0">
                  <c:v>0.23</c:v>
                </c:pt>
                <c:pt idx="1">
                  <c:v>0.24</c:v>
                </c:pt>
                <c:pt idx="2">
                  <c:v>0.24</c:v>
                </c:pt>
                <c:pt idx="3">
                  <c:v>0.26</c:v>
                </c:pt>
                <c:pt idx="4">
                  <c:v>0.26</c:v>
                </c:pt>
              </c:numCache>
            </c:numRef>
          </c:val>
        </c:ser>
        <c:dLbls>
          <c:showLegendKey val="0"/>
          <c:showVal val="0"/>
          <c:showCatName val="0"/>
          <c:showSerName val="0"/>
          <c:showPercent val="0"/>
          <c:showBubbleSize val="0"/>
        </c:dLbls>
        <c:gapWidth val="150"/>
        <c:gapDepth val="0"/>
        <c:shape val="box"/>
        <c:axId val="86198144"/>
        <c:axId val="86199680"/>
        <c:axId val="0"/>
      </c:bar3DChart>
      <c:catAx>
        <c:axId val="86198144"/>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86199680"/>
        <c:crosses val="autoZero"/>
        <c:auto val="1"/>
        <c:lblAlgn val="ctr"/>
        <c:lblOffset val="100"/>
        <c:tickLblSkip val="1"/>
        <c:tickMarkSkip val="1"/>
        <c:noMultiLvlLbl val="0"/>
      </c:catAx>
      <c:valAx>
        <c:axId val="86199680"/>
        <c:scaling>
          <c:orientation val="minMax"/>
          <c:max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86198144"/>
        <c:crosses val="autoZero"/>
        <c:crossBetween val="between"/>
        <c:majorUnit val="0.2"/>
        <c:minorUnit val="0.04"/>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Tahoma"/>
          <a:ea typeface="Tahoma"/>
          <a:cs typeface="Tahom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1910669975186104"/>
          <c:y val="3.7914691943127965E-2"/>
          <c:w val="0.86848635235732008"/>
          <c:h val="0.83175355450236965"/>
        </c:manualLayout>
      </c:layout>
      <c:bar3DChart>
        <c:barDir val="col"/>
        <c:grouping val="clustered"/>
        <c:varyColors val="0"/>
        <c:ser>
          <c:idx val="0"/>
          <c:order val="0"/>
          <c:tx>
            <c:strRef>
              <c:f>Sheet1!$A$2</c:f>
              <c:strCache>
                <c:ptCount val="1"/>
              </c:strCache>
            </c:strRef>
          </c:tx>
          <c:spPr>
            <a:solidFill>
              <a:srgbClr val="FF0000"/>
            </a:solidFill>
            <a:ln w="12700">
              <a:solidFill>
                <a:schemeClr val="tx1"/>
              </a:solidFill>
              <a:prstDash val="solid"/>
            </a:ln>
          </c:spPr>
          <c:invertIfNegative val="0"/>
          <c:dLbls>
            <c:dLbl>
              <c:idx val="0"/>
              <c:layout>
                <c:manualLayout>
                  <c:x val="1.5809997980158964E-2"/>
                  <c:y val="-3.371093046973427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710353826718869E-2"/>
                  <c:y val="-3.77181474121181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129320095115004E-2"/>
                  <c:y val="-3.862407491297674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029675941674882E-2"/>
                  <c:y val="-3.078295062313322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930031788234757E-2"/>
                  <c:y val="-4.754443629860325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Mode val="edge"/>
                  <c:yMode val="edge"/>
                  <c:x val="0.82133995037220842"/>
                  <c:y val="0.43364928909952605"/>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Mode val="edge"/>
                  <c:yMode val="edge"/>
                  <c:x val="0.83126550868486349"/>
                  <c:y val="0.53554502369668244"/>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18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5"/>
                <c:pt idx="0">
                  <c:v>FY10</c:v>
                </c:pt>
                <c:pt idx="1">
                  <c:v>FY11</c:v>
                </c:pt>
                <c:pt idx="2">
                  <c:v>FY12</c:v>
                </c:pt>
                <c:pt idx="3">
                  <c:v>FY13</c:v>
                </c:pt>
                <c:pt idx="4">
                  <c:v>FY14</c:v>
                </c:pt>
              </c:strCache>
            </c:strRef>
          </c:cat>
          <c:val>
            <c:numRef>
              <c:f>Sheet1!$B$2:$O$2</c:f>
              <c:numCache>
                <c:formatCode>General</c:formatCode>
                <c:ptCount val="5"/>
                <c:pt idx="0">
                  <c:v>0.2</c:v>
                </c:pt>
                <c:pt idx="1">
                  <c:v>0.21</c:v>
                </c:pt>
                <c:pt idx="2">
                  <c:v>0.23</c:v>
                </c:pt>
                <c:pt idx="3">
                  <c:v>0.24</c:v>
                </c:pt>
                <c:pt idx="4">
                  <c:v>0.27</c:v>
                </c:pt>
              </c:numCache>
            </c:numRef>
          </c:val>
        </c:ser>
        <c:dLbls>
          <c:showLegendKey val="0"/>
          <c:showVal val="0"/>
          <c:showCatName val="0"/>
          <c:showSerName val="0"/>
          <c:showPercent val="0"/>
          <c:showBubbleSize val="0"/>
        </c:dLbls>
        <c:gapWidth val="150"/>
        <c:gapDepth val="0"/>
        <c:shape val="box"/>
        <c:axId val="87828352"/>
        <c:axId val="87829888"/>
        <c:axId val="0"/>
      </c:bar3DChart>
      <c:catAx>
        <c:axId val="87828352"/>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87829888"/>
        <c:crossesAt val="0"/>
        <c:auto val="1"/>
        <c:lblAlgn val="ctr"/>
        <c:lblOffset val="100"/>
        <c:tickLblSkip val="1"/>
        <c:tickMarkSkip val="1"/>
        <c:noMultiLvlLbl val="0"/>
      </c:catAx>
      <c:valAx>
        <c:axId val="87829888"/>
        <c:scaling>
          <c:orientation val="minMax"/>
          <c:max val="1"/>
          <c:min val="0"/>
        </c:scaling>
        <c:delete val="0"/>
        <c:axPos val="l"/>
        <c:numFmt formatCode="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87828352"/>
        <c:crosses val="autoZero"/>
        <c:crossBetween val="between"/>
        <c:majorUnit val="0.2"/>
        <c:minorUnit val="0.04"/>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Tahoma"/>
          <a:ea typeface="Tahoma"/>
          <a:cs typeface="Tahom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72674249052198E-2"/>
          <c:y val="4.5621331424481028E-2"/>
          <c:w val="0.78978601633129208"/>
          <c:h val="0.73476234788833217"/>
        </c:manualLayout>
      </c:layout>
      <c:lineChart>
        <c:grouping val="standard"/>
        <c:varyColors val="0"/>
        <c:ser>
          <c:idx val="0"/>
          <c:order val="0"/>
          <c:tx>
            <c:strRef>
              <c:f>Sheet1!$B$1</c:f>
              <c:strCache>
                <c:ptCount val="1"/>
                <c:pt idx="0">
                  <c:v>Fatal Falls</c:v>
                </c:pt>
              </c:strCache>
            </c:strRef>
          </c:tx>
          <c:spPr>
            <a:ln>
              <a:solidFill>
                <a:srgbClr val="FF0000"/>
              </a:solidFill>
            </a:ln>
          </c:spPr>
          <c:dLbls>
            <c:dLblPos val="b"/>
            <c:showLegendKey val="0"/>
            <c:showVal val="1"/>
            <c:showCatName val="0"/>
            <c:showSerName val="0"/>
            <c:showPercent val="0"/>
            <c:showBubbleSize val="0"/>
            <c:showLeaderLines val="0"/>
          </c:dLbls>
          <c:cat>
            <c:numRef>
              <c:f>Sheet1!$A$2:$A$12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Sheet1!$B$2:$B$12</c:f>
              <c:numCache>
                <c:formatCode>General</c:formatCode>
                <c:ptCount val="11"/>
                <c:pt idx="0">
                  <c:v>102</c:v>
                </c:pt>
                <c:pt idx="1">
                  <c:v>132</c:v>
                </c:pt>
                <c:pt idx="2">
                  <c:v>134</c:v>
                </c:pt>
                <c:pt idx="3">
                  <c:v>130</c:v>
                </c:pt>
                <c:pt idx="4">
                  <c:v>110</c:v>
                </c:pt>
                <c:pt idx="5">
                  <c:v>93</c:v>
                </c:pt>
                <c:pt idx="6">
                  <c:v>81</c:v>
                </c:pt>
                <c:pt idx="7">
                  <c:v>87</c:v>
                </c:pt>
                <c:pt idx="8">
                  <c:v>70</c:v>
                </c:pt>
                <c:pt idx="9">
                  <c:v>111</c:v>
                </c:pt>
                <c:pt idx="10">
                  <c:v>93</c:v>
                </c:pt>
              </c:numCache>
            </c:numRef>
          </c:val>
          <c:smooth val="0"/>
        </c:ser>
        <c:dLbls>
          <c:showLegendKey val="0"/>
          <c:showVal val="0"/>
          <c:showCatName val="0"/>
          <c:showSerName val="0"/>
          <c:showPercent val="0"/>
          <c:showBubbleSize val="0"/>
        </c:dLbls>
        <c:marker val="1"/>
        <c:smooth val="0"/>
        <c:axId val="88235008"/>
        <c:axId val="88244992"/>
      </c:lineChart>
      <c:lineChart>
        <c:grouping val="standard"/>
        <c:varyColors val="0"/>
        <c:ser>
          <c:idx val="1"/>
          <c:order val="1"/>
          <c:tx>
            <c:strRef>
              <c:f>Sheet1!$C$1</c:f>
              <c:strCache>
                <c:ptCount val="1"/>
                <c:pt idx="0">
                  <c:v>Housing Starts (in Thousands)</c:v>
                </c:pt>
              </c:strCache>
            </c:strRef>
          </c:tx>
          <c:dLbls>
            <c:numFmt formatCode="0" sourceLinked="0"/>
            <c:showLegendKey val="0"/>
            <c:showVal val="1"/>
            <c:showCatName val="0"/>
            <c:showSerName val="0"/>
            <c:showPercent val="0"/>
            <c:showBubbleSize val="0"/>
            <c:showLeaderLines val="0"/>
          </c:dLbls>
          <c:cat>
            <c:numRef>
              <c:f>Sheet1!$A$2:$A$12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Sheet1!$C$2:$C$12</c:f>
              <c:numCache>
                <c:formatCode>General</c:formatCode>
                <c:ptCount val="11"/>
                <c:pt idx="0">
                  <c:v>1862.2840000000001</c:v>
                </c:pt>
                <c:pt idx="1">
                  <c:v>2020.827</c:v>
                </c:pt>
                <c:pt idx="2">
                  <c:v>2156.058</c:v>
                </c:pt>
                <c:pt idx="3">
                  <c:v>1845.174</c:v>
                </c:pt>
                <c:pt idx="4">
                  <c:v>1383.4090000000001</c:v>
                </c:pt>
                <c:pt idx="5">
                  <c:v>852.57299999999998</c:v>
                </c:pt>
                <c:pt idx="6">
                  <c:v>571.35699999999997</c:v>
                </c:pt>
                <c:pt idx="7">
                  <c:v>603.42999999999995</c:v>
                </c:pt>
                <c:pt idx="8" formatCode="#,##0">
                  <c:v>628.50199999999995</c:v>
                </c:pt>
                <c:pt idx="9">
                  <c:v>801.55700000000002</c:v>
                </c:pt>
                <c:pt idx="10" formatCode="#,##0">
                  <c:v>975</c:v>
                </c:pt>
              </c:numCache>
            </c:numRef>
          </c:val>
          <c:smooth val="0"/>
        </c:ser>
        <c:dLbls>
          <c:showLegendKey val="0"/>
          <c:showVal val="0"/>
          <c:showCatName val="0"/>
          <c:showSerName val="0"/>
          <c:showPercent val="0"/>
          <c:showBubbleSize val="0"/>
        </c:dLbls>
        <c:marker val="1"/>
        <c:smooth val="0"/>
        <c:axId val="88246528"/>
        <c:axId val="88248320"/>
      </c:lineChart>
      <c:catAx>
        <c:axId val="88235008"/>
        <c:scaling>
          <c:orientation val="minMax"/>
        </c:scaling>
        <c:delete val="0"/>
        <c:axPos val="b"/>
        <c:numFmt formatCode="General" sourceLinked="0"/>
        <c:majorTickMark val="out"/>
        <c:minorTickMark val="none"/>
        <c:tickLblPos val="nextTo"/>
        <c:txPr>
          <a:bodyPr rot="-5400000" vert="horz"/>
          <a:lstStyle/>
          <a:p>
            <a:pPr>
              <a:defRPr sz="1800" baseline="0"/>
            </a:pPr>
            <a:endParaRPr lang="en-US"/>
          </a:p>
        </c:txPr>
        <c:crossAx val="88244992"/>
        <c:crosses val="autoZero"/>
        <c:auto val="0"/>
        <c:lblAlgn val="ctr"/>
        <c:lblOffset val="100"/>
        <c:tickMarkSkip val="1"/>
        <c:noMultiLvlLbl val="0"/>
      </c:catAx>
      <c:valAx>
        <c:axId val="88244992"/>
        <c:scaling>
          <c:orientation val="minMax"/>
          <c:max val="300"/>
          <c:min val="50"/>
        </c:scaling>
        <c:delete val="0"/>
        <c:axPos val="l"/>
        <c:majorGridlines>
          <c:spPr>
            <a:ln>
              <a:noFill/>
            </a:ln>
          </c:spPr>
        </c:majorGridlines>
        <c:numFmt formatCode="General" sourceLinked="1"/>
        <c:majorTickMark val="out"/>
        <c:minorTickMark val="none"/>
        <c:tickLblPos val="nextTo"/>
        <c:crossAx val="88235008"/>
        <c:crosses val="autoZero"/>
        <c:crossBetween val="between"/>
      </c:valAx>
      <c:catAx>
        <c:axId val="88246528"/>
        <c:scaling>
          <c:orientation val="minMax"/>
        </c:scaling>
        <c:delete val="1"/>
        <c:axPos val="b"/>
        <c:numFmt formatCode="General" sourceLinked="1"/>
        <c:majorTickMark val="out"/>
        <c:minorTickMark val="none"/>
        <c:tickLblPos val="nextTo"/>
        <c:crossAx val="88248320"/>
        <c:crosses val="autoZero"/>
        <c:auto val="1"/>
        <c:lblAlgn val="ctr"/>
        <c:lblOffset val="100"/>
        <c:noMultiLvlLbl val="0"/>
      </c:catAx>
      <c:valAx>
        <c:axId val="88248320"/>
        <c:scaling>
          <c:orientation val="minMax"/>
          <c:max val="2500"/>
          <c:min val="0"/>
        </c:scaling>
        <c:delete val="0"/>
        <c:axPos val="r"/>
        <c:numFmt formatCode="General" sourceLinked="1"/>
        <c:majorTickMark val="out"/>
        <c:minorTickMark val="none"/>
        <c:tickLblPos val="nextTo"/>
        <c:crossAx val="88246528"/>
        <c:crosses val="max"/>
        <c:crossBetween val="between"/>
      </c:valAx>
      <c:spPr>
        <a:noFill/>
        <a:ln w="25404">
          <a:noFill/>
        </a:ln>
      </c:spPr>
    </c:plotArea>
    <c:legend>
      <c:legendPos val="r"/>
      <c:legendEntry>
        <c:idx val="0"/>
        <c:txPr>
          <a:bodyPr/>
          <a:lstStyle/>
          <a:p>
            <a:pPr>
              <a:defRPr sz="1800"/>
            </a:pPr>
            <a:endParaRPr lang="en-US"/>
          </a:p>
        </c:txPr>
      </c:legendEntry>
      <c:legendEntry>
        <c:idx val="1"/>
        <c:txPr>
          <a:bodyPr/>
          <a:lstStyle/>
          <a:p>
            <a:pPr>
              <a:defRPr sz="1600"/>
            </a:pPr>
            <a:endParaRPr lang="en-US"/>
          </a:p>
        </c:txPr>
      </c:legendEntry>
      <c:layout>
        <c:manualLayout>
          <c:xMode val="edge"/>
          <c:yMode val="edge"/>
          <c:x val="0.52702293735022254"/>
          <c:y val="7.2633605879380558E-2"/>
          <c:w val="0.2959104938271605"/>
          <c:h val="0.2356060606060606"/>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5"/>
            <a:ext cx="3039228" cy="464980"/>
          </a:xfrm>
          <a:prstGeom prst="rect">
            <a:avLst/>
          </a:prstGeom>
          <a:noFill/>
          <a:ln>
            <a:noFill/>
          </a:ln>
          <a:effectLst/>
          <a:extLst/>
        </p:spPr>
        <p:txBody>
          <a:bodyPr vert="horz" wrap="square" lIns="93615" tIns="46809" rIns="93615" bIns="46809" numCol="1" anchor="t" anchorCtr="0" compatLnSpc="1">
            <a:prstTxWarp prst="textNoShape">
              <a:avLst/>
            </a:prstTxWarp>
          </a:bodyPr>
          <a:lstStyle>
            <a:lvl1pPr defTabSz="936522">
              <a:defRPr sz="1200">
                <a:latin typeface="Arial" pitchFamily="34" charset="0"/>
                <a:ea typeface="+mn-ea"/>
                <a:cs typeface="+mn-cs"/>
              </a:defRPr>
            </a:lvl1pPr>
          </a:lstStyle>
          <a:p>
            <a:pPr>
              <a:defRPr/>
            </a:pPr>
            <a:endParaRPr lang="en-US" dirty="0"/>
          </a:p>
        </p:txBody>
      </p:sp>
      <p:sp>
        <p:nvSpPr>
          <p:cNvPr id="156675" name="Rectangle 3"/>
          <p:cNvSpPr>
            <a:spLocks noGrp="1" noChangeArrowheads="1"/>
          </p:cNvSpPr>
          <p:nvPr>
            <p:ph type="dt" sz="quarter" idx="1"/>
          </p:nvPr>
        </p:nvSpPr>
        <p:spPr bwMode="auto">
          <a:xfrm>
            <a:off x="3969576" y="5"/>
            <a:ext cx="3039228" cy="464980"/>
          </a:xfrm>
          <a:prstGeom prst="rect">
            <a:avLst/>
          </a:prstGeom>
          <a:noFill/>
          <a:ln>
            <a:noFill/>
          </a:ln>
          <a:effectLst/>
          <a:extLst/>
        </p:spPr>
        <p:txBody>
          <a:bodyPr vert="horz" wrap="square" lIns="93615" tIns="46809" rIns="93615" bIns="46809" numCol="1" anchor="t" anchorCtr="0" compatLnSpc="1">
            <a:prstTxWarp prst="textNoShape">
              <a:avLst/>
            </a:prstTxWarp>
          </a:bodyPr>
          <a:lstStyle>
            <a:lvl1pPr algn="r" defTabSz="936522">
              <a:defRPr sz="1200">
                <a:latin typeface="Arial" pitchFamily="34" charset="0"/>
                <a:ea typeface="+mn-ea"/>
                <a:cs typeface="+mn-cs"/>
              </a:defRPr>
            </a:lvl1pPr>
          </a:lstStyle>
          <a:p>
            <a:pPr>
              <a:defRPr/>
            </a:pPr>
            <a:endParaRPr lang="en-US" dirty="0"/>
          </a:p>
        </p:txBody>
      </p:sp>
      <p:sp>
        <p:nvSpPr>
          <p:cNvPr id="156676" name="Rectangle 4"/>
          <p:cNvSpPr>
            <a:spLocks noGrp="1" noChangeArrowheads="1"/>
          </p:cNvSpPr>
          <p:nvPr>
            <p:ph type="ftr" sz="quarter" idx="2"/>
          </p:nvPr>
        </p:nvSpPr>
        <p:spPr bwMode="auto">
          <a:xfrm>
            <a:off x="0" y="8829825"/>
            <a:ext cx="3039228" cy="464980"/>
          </a:xfrm>
          <a:prstGeom prst="rect">
            <a:avLst/>
          </a:prstGeom>
          <a:noFill/>
          <a:ln>
            <a:noFill/>
          </a:ln>
          <a:effectLst/>
          <a:extLst/>
        </p:spPr>
        <p:txBody>
          <a:bodyPr vert="horz" wrap="square" lIns="93615" tIns="46809" rIns="93615" bIns="46809" numCol="1" anchor="b" anchorCtr="0" compatLnSpc="1">
            <a:prstTxWarp prst="textNoShape">
              <a:avLst/>
            </a:prstTxWarp>
          </a:bodyPr>
          <a:lstStyle>
            <a:lvl1pPr defTabSz="936522">
              <a:defRPr sz="1200">
                <a:latin typeface="Arial" pitchFamily="34" charset="0"/>
                <a:ea typeface="+mn-ea"/>
                <a:cs typeface="+mn-cs"/>
              </a:defRPr>
            </a:lvl1pPr>
          </a:lstStyle>
          <a:p>
            <a:pPr>
              <a:defRPr/>
            </a:pPr>
            <a:endParaRPr lang="en-US" dirty="0"/>
          </a:p>
        </p:txBody>
      </p:sp>
      <p:sp>
        <p:nvSpPr>
          <p:cNvPr id="156677" name="Rectangle 5"/>
          <p:cNvSpPr>
            <a:spLocks noGrp="1" noChangeArrowheads="1"/>
          </p:cNvSpPr>
          <p:nvPr>
            <p:ph type="sldNum" sz="quarter" idx="3"/>
          </p:nvPr>
        </p:nvSpPr>
        <p:spPr bwMode="auto">
          <a:xfrm>
            <a:off x="3969576" y="8829825"/>
            <a:ext cx="3039228" cy="464980"/>
          </a:xfrm>
          <a:prstGeom prst="rect">
            <a:avLst/>
          </a:prstGeom>
          <a:noFill/>
          <a:ln>
            <a:noFill/>
          </a:ln>
          <a:effectLst/>
          <a:extLst/>
        </p:spPr>
        <p:txBody>
          <a:bodyPr vert="horz" wrap="square" lIns="93615" tIns="46809" rIns="93615" bIns="46809" numCol="1" anchor="b" anchorCtr="0" compatLnSpc="1">
            <a:prstTxWarp prst="textNoShape">
              <a:avLst/>
            </a:prstTxWarp>
          </a:bodyPr>
          <a:lstStyle>
            <a:lvl1pPr algn="r" defTabSz="935509">
              <a:defRPr sz="1200">
                <a:latin typeface="Arial" pitchFamily="34" charset="0"/>
                <a:cs typeface="Arial" pitchFamily="34" charset="0"/>
              </a:defRPr>
            </a:lvl1pPr>
          </a:lstStyle>
          <a:p>
            <a:pPr>
              <a:defRPr/>
            </a:pPr>
            <a:fld id="{1D017466-0BB6-45E2-B0E7-7FC2BB3DFD8D}" type="slidenum">
              <a:rPr lang="en-US"/>
              <a:pPr>
                <a:defRPr/>
              </a:pPr>
              <a:t>‹#›</a:t>
            </a:fld>
            <a:endParaRPr lang="en-US" dirty="0"/>
          </a:p>
        </p:txBody>
      </p:sp>
    </p:spTree>
    <p:extLst>
      <p:ext uri="{BB962C8B-B14F-4D97-AF65-F5344CB8AC3E}">
        <p14:creationId xmlns:p14="http://schemas.microsoft.com/office/powerpoint/2010/main" val="1373537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5"/>
            <a:ext cx="3039228" cy="464980"/>
          </a:xfrm>
          <a:prstGeom prst="rect">
            <a:avLst/>
          </a:prstGeom>
          <a:noFill/>
          <a:ln>
            <a:noFill/>
          </a:ln>
          <a:effectLst/>
          <a:extLst/>
        </p:spPr>
        <p:txBody>
          <a:bodyPr vert="horz" wrap="square" lIns="93615" tIns="46809" rIns="93615" bIns="46809" numCol="1" anchor="t" anchorCtr="0" compatLnSpc="1">
            <a:prstTxWarp prst="textNoShape">
              <a:avLst/>
            </a:prstTxWarp>
          </a:bodyPr>
          <a:lstStyle>
            <a:lvl1pPr defTabSz="936522">
              <a:defRPr sz="1200">
                <a:latin typeface="Arial" pitchFamily="34" charset="0"/>
                <a:ea typeface="+mn-ea"/>
                <a:cs typeface="+mn-cs"/>
              </a:defRPr>
            </a:lvl1pPr>
          </a:lstStyle>
          <a:p>
            <a:pPr>
              <a:defRPr/>
            </a:pPr>
            <a:endParaRPr lang="en-US" dirty="0"/>
          </a:p>
        </p:txBody>
      </p:sp>
      <p:sp>
        <p:nvSpPr>
          <p:cNvPr id="13315" name="Rectangle 3"/>
          <p:cNvSpPr>
            <a:spLocks noGrp="1" noChangeArrowheads="1"/>
          </p:cNvSpPr>
          <p:nvPr>
            <p:ph type="dt" idx="1"/>
          </p:nvPr>
        </p:nvSpPr>
        <p:spPr bwMode="auto">
          <a:xfrm>
            <a:off x="3969576" y="5"/>
            <a:ext cx="3039228" cy="464980"/>
          </a:xfrm>
          <a:prstGeom prst="rect">
            <a:avLst/>
          </a:prstGeom>
          <a:noFill/>
          <a:ln>
            <a:noFill/>
          </a:ln>
          <a:effectLst/>
          <a:extLst/>
        </p:spPr>
        <p:txBody>
          <a:bodyPr vert="horz" wrap="square" lIns="93615" tIns="46809" rIns="93615" bIns="46809" numCol="1" anchor="t" anchorCtr="0" compatLnSpc="1">
            <a:prstTxWarp prst="textNoShape">
              <a:avLst/>
            </a:prstTxWarp>
          </a:bodyPr>
          <a:lstStyle>
            <a:lvl1pPr algn="r" defTabSz="936522">
              <a:defRPr sz="1200">
                <a:latin typeface="Arial" pitchFamily="34" charset="0"/>
                <a:ea typeface="+mn-ea"/>
                <a:cs typeface="+mn-cs"/>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365" y="4414911"/>
            <a:ext cx="5607679" cy="4184818"/>
          </a:xfrm>
          <a:prstGeom prst="rect">
            <a:avLst/>
          </a:prstGeom>
          <a:noFill/>
          <a:ln>
            <a:noFill/>
          </a:ln>
          <a:effectLst/>
          <a:extLst/>
        </p:spPr>
        <p:txBody>
          <a:bodyPr vert="horz" wrap="square" lIns="93615" tIns="46809" rIns="93615" bIns="468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825"/>
            <a:ext cx="3039228" cy="464980"/>
          </a:xfrm>
          <a:prstGeom prst="rect">
            <a:avLst/>
          </a:prstGeom>
          <a:noFill/>
          <a:ln>
            <a:noFill/>
          </a:ln>
          <a:effectLst/>
          <a:extLst/>
        </p:spPr>
        <p:txBody>
          <a:bodyPr vert="horz" wrap="square" lIns="93615" tIns="46809" rIns="93615" bIns="46809" numCol="1" anchor="b" anchorCtr="0" compatLnSpc="1">
            <a:prstTxWarp prst="textNoShape">
              <a:avLst/>
            </a:prstTxWarp>
          </a:bodyPr>
          <a:lstStyle>
            <a:lvl1pPr defTabSz="936522">
              <a:defRPr sz="1200">
                <a:latin typeface="Arial" pitchFamily="34" charset="0"/>
                <a:ea typeface="+mn-ea"/>
                <a:cs typeface="+mn-cs"/>
              </a:defRPr>
            </a:lvl1pPr>
          </a:lstStyle>
          <a:p>
            <a:pPr>
              <a:defRPr/>
            </a:pPr>
            <a:endParaRPr lang="en-US" dirty="0"/>
          </a:p>
        </p:txBody>
      </p:sp>
      <p:sp>
        <p:nvSpPr>
          <p:cNvPr id="13319" name="Rectangle 7"/>
          <p:cNvSpPr>
            <a:spLocks noGrp="1" noChangeArrowheads="1"/>
          </p:cNvSpPr>
          <p:nvPr>
            <p:ph type="sldNum" sz="quarter" idx="5"/>
          </p:nvPr>
        </p:nvSpPr>
        <p:spPr bwMode="auto">
          <a:xfrm>
            <a:off x="3969576" y="8829825"/>
            <a:ext cx="3039228" cy="464980"/>
          </a:xfrm>
          <a:prstGeom prst="rect">
            <a:avLst/>
          </a:prstGeom>
          <a:noFill/>
          <a:ln>
            <a:noFill/>
          </a:ln>
          <a:effectLst/>
          <a:extLst/>
        </p:spPr>
        <p:txBody>
          <a:bodyPr vert="horz" wrap="square" lIns="93615" tIns="46809" rIns="93615" bIns="46809" numCol="1" anchor="b" anchorCtr="0" compatLnSpc="1">
            <a:prstTxWarp prst="textNoShape">
              <a:avLst/>
            </a:prstTxWarp>
          </a:bodyPr>
          <a:lstStyle>
            <a:lvl1pPr algn="r" defTabSz="935509">
              <a:defRPr sz="1200">
                <a:latin typeface="Arial" pitchFamily="34" charset="0"/>
                <a:cs typeface="Arial" pitchFamily="34" charset="0"/>
              </a:defRPr>
            </a:lvl1pPr>
          </a:lstStyle>
          <a:p>
            <a:pPr>
              <a:defRPr/>
            </a:pPr>
            <a:fld id="{6245D8DD-0CB4-404A-AD8D-DDEFDCDDF1F3}" type="slidenum">
              <a:rPr lang="en-US"/>
              <a:pPr>
                <a:defRPr/>
              </a:pPr>
              <a:t>‹#›</a:t>
            </a:fld>
            <a:endParaRPr lang="en-US" dirty="0"/>
          </a:p>
        </p:txBody>
      </p:sp>
    </p:spTree>
    <p:extLst>
      <p:ext uri="{BB962C8B-B14F-4D97-AF65-F5344CB8AC3E}">
        <p14:creationId xmlns:p14="http://schemas.microsoft.com/office/powerpoint/2010/main" val="1840150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sha.gov/StopFallsStandDow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820863" y="890588"/>
            <a:ext cx="4132262" cy="3098800"/>
          </a:xfrm>
          <a:ln/>
        </p:spPr>
      </p:sp>
      <p:sp>
        <p:nvSpPr>
          <p:cNvPr id="419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910" eaLnBrk="0" hangingPunct="0">
              <a:defRPr sz="1600">
                <a:solidFill>
                  <a:schemeClr val="tx1"/>
                </a:solidFill>
                <a:latin typeface="Arial" charset="0"/>
                <a:cs typeface="Arial" charset="0"/>
              </a:defRPr>
            </a:lvl1pPr>
            <a:lvl2pPr marL="748407" indent="-287849" defTabSz="933910" eaLnBrk="0" hangingPunct="0">
              <a:defRPr sz="1600">
                <a:solidFill>
                  <a:schemeClr val="tx1"/>
                </a:solidFill>
                <a:latin typeface="Arial" charset="0"/>
                <a:cs typeface="Arial" charset="0"/>
              </a:defRPr>
            </a:lvl2pPr>
            <a:lvl3pPr marL="1151395" indent="-230280" defTabSz="933910" eaLnBrk="0" hangingPunct="0">
              <a:defRPr sz="1600">
                <a:solidFill>
                  <a:schemeClr val="tx1"/>
                </a:solidFill>
                <a:latin typeface="Arial" charset="0"/>
                <a:cs typeface="Arial" charset="0"/>
              </a:defRPr>
            </a:lvl3pPr>
            <a:lvl4pPr marL="1611953" indent="-230280" defTabSz="933910" eaLnBrk="0" hangingPunct="0">
              <a:defRPr sz="1600">
                <a:solidFill>
                  <a:schemeClr val="tx1"/>
                </a:solidFill>
                <a:latin typeface="Arial" charset="0"/>
                <a:cs typeface="Arial" charset="0"/>
              </a:defRPr>
            </a:lvl4pPr>
            <a:lvl5pPr marL="2072512" indent="-230280" defTabSz="933910" eaLnBrk="0" hangingPunct="0">
              <a:defRPr sz="1600">
                <a:solidFill>
                  <a:schemeClr val="tx1"/>
                </a:solidFill>
                <a:latin typeface="Arial" charset="0"/>
                <a:cs typeface="Arial" charset="0"/>
              </a:defRPr>
            </a:lvl5pPr>
            <a:lvl6pPr marL="2533069" indent="-230280" defTabSz="933910" eaLnBrk="0" fontAlgn="base" hangingPunct="0">
              <a:spcBef>
                <a:spcPct val="0"/>
              </a:spcBef>
              <a:spcAft>
                <a:spcPct val="0"/>
              </a:spcAft>
              <a:defRPr sz="1600">
                <a:solidFill>
                  <a:schemeClr val="tx1"/>
                </a:solidFill>
                <a:latin typeface="Arial" charset="0"/>
                <a:cs typeface="Arial" charset="0"/>
              </a:defRPr>
            </a:lvl6pPr>
            <a:lvl7pPr marL="2993627" indent="-230280" defTabSz="933910" eaLnBrk="0" fontAlgn="base" hangingPunct="0">
              <a:spcBef>
                <a:spcPct val="0"/>
              </a:spcBef>
              <a:spcAft>
                <a:spcPct val="0"/>
              </a:spcAft>
              <a:defRPr sz="1600">
                <a:solidFill>
                  <a:schemeClr val="tx1"/>
                </a:solidFill>
                <a:latin typeface="Arial" charset="0"/>
                <a:cs typeface="Arial" charset="0"/>
              </a:defRPr>
            </a:lvl7pPr>
            <a:lvl8pPr marL="3454186" indent="-230280" defTabSz="933910" eaLnBrk="0" fontAlgn="base" hangingPunct="0">
              <a:spcBef>
                <a:spcPct val="0"/>
              </a:spcBef>
              <a:spcAft>
                <a:spcPct val="0"/>
              </a:spcAft>
              <a:defRPr sz="1600">
                <a:solidFill>
                  <a:schemeClr val="tx1"/>
                </a:solidFill>
                <a:latin typeface="Arial" charset="0"/>
                <a:cs typeface="Arial" charset="0"/>
              </a:defRPr>
            </a:lvl8pPr>
            <a:lvl9pPr marL="3914743" indent="-230280" defTabSz="933910" eaLnBrk="0" fontAlgn="base" hangingPunct="0">
              <a:spcBef>
                <a:spcPct val="0"/>
              </a:spcBef>
              <a:spcAft>
                <a:spcPct val="0"/>
              </a:spcAft>
              <a:defRPr sz="1600">
                <a:solidFill>
                  <a:schemeClr val="tx1"/>
                </a:solidFill>
                <a:latin typeface="Arial" charset="0"/>
                <a:cs typeface="Arial" charset="0"/>
              </a:defRPr>
            </a:lvl9pPr>
          </a:lstStyle>
          <a:p>
            <a:pPr eaLnBrk="1" hangingPunct="1"/>
            <a:fld id="{D2C710AB-F19E-4DF5-A6BD-5C8F1E10FB47}" type="slidenum">
              <a:rPr lang="en-US" sz="1200"/>
              <a:pPr eaLnBrk="1" hangingPunct="1"/>
              <a:t>1</a:t>
            </a:fld>
            <a:endParaRPr lang="en-US" sz="1200" dirty="0"/>
          </a:p>
        </p:txBody>
      </p:sp>
      <p:sp>
        <p:nvSpPr>
          <p:cNvPr id="41988" name="Rectangle 7"/>
          <p:cNvSpPr txBox="1">
            <a:spLocks noGrp="1" noChangeArrowheads="1"/>
          </p:cNvSpPr>
          <p:nvPr/>
        </p:nvSpPr>
        <p:spPr bwMode="auto">
          <a:xfrm>
            <a:off x="3969576" y="8829825"/>
            <a:ext cx="3039228"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3" tIns="46795" rIns="93583" bIns="46795" anchor="b"/>
          <a:lstStyle>
            <a:lvl1pPr defTabSz="936625" eaLnBrk="0" hangingPunct="0">
              <a:defRPr sz="1600">
                <a:solidFill>
                  <a:schemeClr val="tx1"/>
                </a:solidFill>
                <a:latin typeface="Arial" charset="0"/>
                <a:cs typeface="Arial" charset="0"/>
              </a:defRPr>
            </a:lvl1pPr>
            <a:lvl2pPr marL="742950" indent="-285750" defTabSz="936625" eaLnBrk="0" hangingPunct="0">
              <a:defRPr sz="1600">
                <a:solidFill>
                  <a:schemeClr val="tx1"/>
                </a:solidFill>
                <a:latin typeface="Arial" charset="0"/>
                <a:cs typeface="Arial" charset="0"/>
              </a:defRPr>
            </a:lvl2pPr>
            <a:lvl3pPr marL="1143000" indent="-228600" defTabSz="936625" eaLnBrk="0" hangingPunct="0">
              <a:defRPr sz="1600">
                <a:solidFill>
                  <a:schemeClr val="tx1"/>
                </a:solidFill>
                <a:latin typeface="Arial" charset="0"/>
                <a:cs typeface="Arial" charset="0"/>
              </a:defRPr>
            </a:lvl3pPr>
            <a:lvl4pPr marL="1600200" indent="-228600" defTabSz="936625" eaLnBrk="0" hangingPunct="0">
              <a:defRPr sz="1600">
                <a:solidFill>
                  <a:schemeClr val="tx1"/>
                </a:solidFill>
                <a:latin typeface="Arial" charset="0"/>
                <a:cs typeface="Arial" charset="0"/>
              </a:defRPr>
            </a:lvl4pPr>
            <a:lvl5pPr marL="2057400" indent="-228600" defTabSz="936625" eaLnBrk="0" hangingPunct="0">
              <a:defRPr sz="1600">
                <a:solidFill>
                  <a:schemeClr val="tx1"/>
                </a:solidFill>
                <a:latin typeface="Arial" charset="0"/>
                <a:cs typeface="Arial" charset="0"/>
              </a:defRPr>
            </a:lvl5pPr>
            <a:lvl6pPr marL="2514600" indent="-228600" defTabSz="936625" eaLnBrk="0" fontAlgn="base" hangingPunct="0">
              <a:spcBef>
                <a:spcPct val="0"/>
              </a:spcBef>
              <a:spcAft>
                <a:spcPct val="0"/>
              </a:spcAft>
              <a:defRPr sz="1600">
                <a:solidFill>
                  <a:schemeClr val="tx1"/>
                </a:solidFill>
                <a:latin typeface="Arial" charset="0"/>
                <a:cs typeface="Arial" charset="0"/>
              </a:defRPr>
            </a:lvl6pPr>
            <a:lvl7pPr marL="2971800" indent="-228600" defTabSz="936625" eaLnBrk="0" fontAlgn="base" hangingPunct="0">
              <a:spcBef>
                <a:spcPct val="0"/>
              </a:spcBef>
              <a:spcAft>
                <a:spcPct val="0"/>
              </a:spcAft>
              <a:defRPr sz="1600">
                <a:solidFill>
                  <a:schemeClr val="tx1"/>
                </a:solidFill>
                <a:latin typeface="Arial" charset="0"/>
                <a:cs typeface="Arial" charset="0"/>
              </a:defRPr>
            </a:lvl7pPr>
            <a:lvl8pPr marL="3429000" indent="-228600" defTabSz="936625" eaLnBrk="0" fontAlgn="base" hangingPunct="0">
              <a:spcBef>
                <a:spcPct val="0"/>
              </a:spcBef>
              <a:spcAft>
                <a:spcPct val="0"/>
              </a:spcAft>
              <a:defRPr sz="1600">
                <a:solidFill>
                  <a:schemeClr val="tx1"/>
                </a:solidFill>
                <a:latin typeface="Arial" charset="0"/>
                <a:cs typeface="Arial" charset="0"/>
              </a:defRPr>
            </a:lvl8pPr>
            <a:lvl9pPr marL="3886200" indent="-228600" defTabSz="936625" eaLnBrk="0" fontAlgn="base" hangingPunct="0">
              <a:spcBef>
                <a:spcPct val="0"/>
              </a:spcBef>
              <a:spcAft>
                <a:spcPct val="0"/>
              </a:spcAft>
              <a:defRPr sz="1600">
                <a:solidFill>
                  <a:schemeClr val="tx1"/>
                </a:solidFill>
                <a:latin typeface="Arial" charset="0"/>
                <a:cs typeface="Arial" charset="0"/>
              </a:defRPr>
            </a:lvl9pPr>
          </a:lstStyle>
          <a:p>
            <a:pPr algn="r"/>
            <a:fld id="{F8220903-18DA-4CDD-B2F0-31D8A092D01C}" type="slidenum">
              <a:rPr lang="en-US" sz="1200">
                <a:ea typeface="ＭＳ Ｐゴシック" pitchFamily="34" charset="-128"/>
              </a:rPr>
              <a:pPr algn="r"/>
              <a:t>1</a:t>
            </a:fld>
            <a:endParaRPr lang="en-US" sz="1200" dirty="0">
              <a:ea typeface="ＭＳ Ｐゴシック" pitchFamily="34" charset="-128"/>
            </a:endParaRPr>
          </a:p>
        </p:txBody>
      </p:sp>
      <p:sp>
        <p:nvSpPr>
          <p:cNvPr id="41989" name="Rectangle 6"/>
          <p:cNvSpPr>
            <a:spLocks noGrp="1" noChangeArrowheads="1"/>
          </p:cNvSpPr>
          <p:nvPr>
            <p:ph type="body" idx="1"/>
          </p:nvPr>
        </p:nvSpPr>
        <p:spPr>
          <a:xfrm>
            <a:off x="896718" y="4160850"/>
            <a:ext cx="5506799" cy="4678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3" tIns="46795" rIns="93583" bIns="46795"/>
          <a:lstStyle/>
          <a:p>
            <a:pPr marL="225481" indent="-225481" eaLnBrk="1" hangingPunct="1">
              <a:spcBef>
                <a:spcPct val="0"/>
              </a:spcBef>
              <a:spcAft>
                <a:spcPct val="100000"/>
              </a:spcAft>
            </a:pPr>
            <a:endParaRPr lang="en-US" dirty="0" smtClean="0">
              <a:latin typeface="Arial" charset="0"/>
              <a:ea typeface="ＭＳ Ｐゴシック" pitchFamily="34" charset="-128"/>
            </a:endParaRPr>
          </a:p>
          <a:p>
            <a:pPr marL="225481" indent="-225481" eaLnBrk="1" hangingPunct="1">
              <a:spcBef>
                <a:spcPct val="0"/>
              </a:spcBef>
              <a:spcAft>
                <a:spcPct val="100000"/>
              </a:spcAft>
            </a:pPr>
            <a:endParaRPr lang="en-US" dirty="0"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 size break</a:t>
            </a:r>
            <a:r>
              <a:rPr lang="en-US" baseline="0" dirty="0" smtClean="0"/>
              <a:t> out</a:t>
            </a:r>
          </a:p>
          <a:p>
            <a:pPr>
              <a:spcBef>
                <a:spcPts val="1812"/>
              </a:spcBef>
            </a:pPr>
            <a:r>
              <a:rPr lang="en-US" dirty="0" smtClean="0"/>
              <a:t>6/18/2010 – 1/31/2014</a:t>
            </a:r>
          </a:p>
          <a:p>
            <a:pPr>
              <a:spcBef>
                <a:spcPts val="1812"/>
              </a:spcBef>
            </a:pPr>
            <a:r>
              <a:rPr lang="en-US" dirty="0" smtClean="0"/>
              <a:t>1-25 employees: 257 cases (54%)</a:t>
            </a:r>
          </a:p>
          <a:p>
            <a:pPr>
              <a:spcBef>
                <a:spcPts val="1812"/>
              </a:spcBef>
            </a:pPr>
            <a:r>
              <a:rPr lang="en-US" dirty="0" smtClean="0"/>
              <a:t>26-100 employees: 99 cases (21%)</a:t>
            </a:r>
          </a:p>
          <a:p>
            <a:pPr>
              <a:spcBef>
                <a:spcPts val="1812"/>
              </a:spcBef>
            </a:pPr>
            <a:r>
              <a:rPr lang="en-US" dirty="0" smtClean="0"/>
              <a:t>101-250 employees: 38 cases (8%)</a:t>
            </a:r>
          </a:p>
          <a:p>
            <a:pPr>
              <a:spcBef>
                <a:spcPts val="1812"/>
              </a:spcBef>
            </a:pPr>
            <a:r>
              <a:rPr lang="en-US" dirty="0" smtClean="0"/>
              <a:t>250+ employees: 58 cases (17%)</a:t>
            </a:r>
          </a:p>
          <a:p>
            <a:endParaRPr lang="en-US" dirty="0" smtClean="0"/>
          </a:p>
          <a:p>
            <a:r>
              <a:rPr lang="en-US" dirty="0" smtClean="0"/>
              <a:t>The cumulative log is posted on OSHA’s website to the public and it is updated quarterly for the public.</a:t>
            </a:r>
            <a:endParaRPr lang="en-US" dirty="0"/>
          </a:p>
        </p:txBody>
      </p:sp>
      <p:sp>
        <p:nvSpPr>
          <p:cNvPr id="4" name="Slide Number Placeholder 3"/>
          <p:cNvSpPr>
            <a:spLocks noGrp="1"/>
          </p:cNvSpPr>
          <p:nvPr>
            <p:ph type="sldNum" sz="quarter" idx="10"/>
          </p:nvPr>
        </p:nvSpPr>
        <p:spPr/>
        <p:txBody>
          <a:bodyPr/>
          <a:lstStyle/>
          <a:p>
            <a:fld id="{23764D66-2F18-409F-AE7B-AB6F01504F6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3438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0939" y="8832135"/>
            <a:ext cx="3037840" cy="46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3" tIns="45722" rIns="91443" bIns="45722" anchor="b"/>
          <a:lstStyle>
            <a:lvl1pPr defTabSz="901700" eaLnBrk="0" hangingPunct="0">
              <a:spcBef>
                <a:spcPct val="30000"/>
              </a:spcBef>
              <a:defRPr sz="1200">
                <a:solidFill>
                  <a:schemeClr val="tx1"/>
                </a:solidFill>
                <a:latin typeface="Calibri" pitchFamily="34" charset="0"/>
                <a:ea typeface="ＭＳ Ｐゴシック" pitchFamily="34" charset="-128"/>
              </a:defRPr>
            </a:lvl1pPr>
            <a:lvl2pPr marL="730250" indent="-280988" defTabSz="901700" eaLnBrk="0" hangingPunct="0">
              <a:spcBef>
                <a:spcPct val="30000"/>
              </a:spcBef>
              <a:defRPr sz="1200">
                <a:solidFill>
                  <a:schemeClr val="tx1"/>
                </a:solidFill>
                <a:latin typeface="Calibri" pitchFamily="34" charset="0"/>
                <a:ea typeface="ＭＳ Ｐゴシック" pitchFamily="34" charset="-128"/>
              </a:defRPr>
            </a:lvl2pPr>
            <a:lvl3pPr marL="1123950" indent="-223838" defTabSz="901700" eaLnBrk="0" hangingPunct="0">
              <a:spcBef>
                <a:spcPct val="30000"/>
              </a:spcBef>
              <a:defRPr sz="1200">
                <a:solidFill>
                  <a:schemeClr val="tx1"/>
                </a:solidFill>
                <a:latin typeface="Calibri" pitchFamily="34" charset="0"/>
                <a:ea typeface="ＭＳ Ｐゴシック" pitchFamily="34" charset="-128"/>
              </a:defRPr>
            </a:lvl3pPr>
            <a:lvl4pPr marL="1573213" indent="-223838" defTabSz="901700" eaLnBrk="0" hangingPunct="0">
              <a:spcBef>
                <a:spcPct val="30000"/>
              </a:spcBef>
              <a:defRPr sz="1200">
                <a:solidFill>
                  <a:schemeClr val="tx1"/>
                </a:solidFill>
                <a:latin typeface="Calibri" pitchFamily="34" charset="0"/>
                <a:ea typeface="ＭＳ Ｐゴシック" pitchFamily="34" charset="-128"/>
              </a:defRPr>
            </a:lvl4pPr>
            <a:lvl5pPr marL="2024063" indent="-225425" defTabSz="901700" eaLnBrk="0" hangingPunct="0">
              <a:spcBef>
                <a:spcPct val="30000"/>
              </a:spcBef>
              <a:defRPr sz="1200">
                <a:solidFill>
                  <a:schemeClr val="tx1"/>
                </a:solidFill>
                <a:latin typeface="Calibri" pitchFamily="34" charset="0"/>
                <a:ea typeface="ＭＳ Ｐゴシック" pitchFamily="34" charset="-128"/>
              </a:defRPr>
            </a:lvl5pPr>
            <a:lvl6pPr marL="2481263" indent="-225425" defTabSz="9017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38463" indent="-225425" defTabSz="9017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95663" indent="-225425" defTabSz="9017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2863" indent="-225425" defTabSz="9017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0A837B01-C663-485F-B6F5-1504DE015DB3}" type="slidenum">
              <a:rPr lang="en-US" altLang="en-US">
                <a:solidFill>
                  <a:prstClr val="black"/>
                </a:solidFill>
                <a:latin typeface="Arial" pitchFamily="34" charset="0"/>
              </a:rPr>
              <a:pPr algn="r" eaLnBrk="1" hangingPunct="1">
                <a:spcBef>
                  <a:spcPct val="0"/>
                </a:spcBef>
              </a:pPr>
              <a:t>13</a:t>
            </a:fld>
            <a:endParaRPr lang="en-US" altLang="en-US">
              <a:solidFill>
                <a:prstClr val="black"/>
              </a:solidFill>
              <a:latin typeface="Arial" pitchFamily="34" charset="0"/>
            </a:endParaRPr>
          </a:p>
        </p:txBody>
      </p:sp>
      <p:sp>
        <p:nvSpPr>
          <p:cNvPr id="26627" name="Rectangle 7"/>
          <p:cNvSpPr txBox="1">
            <a:spLocks noGrp="1" noChangeArrowheads="1"/>
          </p:cNvSpPr>
          <p:nvPr/>
        </p:nvSpPr>
        <p:spPr bwMode="auto">
          <a:xfrm>
            <a:off x="3970939" y="8830551"/>
            <a:ext cx="3037840" cy="46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57" tIns="46529" rIns="93057" bIns="46529" anchor="b"/>
          <a:lstStyle>
            <a:lvl1pPr defTabSz="915988" eaLnBrk="0" hangingPunct="0">
              <a:spcBef>
                <a:spcPct val="30000"/>
              </a:spcBef>
              <a:defRPr sz="1200">
                <a:solidFill>
                  <a:schemeClr val="tx1"/>
                </a:solidFill>
                <a:latin typeface="Calibri" pitchFamily="34" charset="0"/>
                <a:ea typeface="ＭＳ Ｐゴシック" pitchFamily="34" charset="-128"/>
              </a:defRPr>
            </a:lvl1pPr>
            <a:lvl2pPr marL="730250" indent="-280988" defTabSz="915988" eaLnBrk="0" hangingPunct="0">
              <a:spcBef>
                <a:spcPct val="30000"/>
              </a:spcBef>
              <a:defRPr sz="1200">
                <a:solidFill>
                  <a:schemeClr val="tx1"/>
                </a:solidFill>
                <a:latin typeface="Calibri" pitchFamily="34" charset="0"/>
                <a:ea typeface="ＭＳ Ｐゴシック" pitchFamily="34" charset="-128"/>
              </a:defRPr>
            </a:lvl2pPr>
            <a:lvl3pPr marL="1123950" indent="-223838" defTabSz="915988" eaLnBrk="0" hangingPunct="0">
              <a:spcBef>
                <a:spcPct val="30000"/>
              </a:spcBef>
              <a:defRPr sz="1200">
                <a:solidFill>
                  <a:schemeClr val="tx1"/>
                </a:solidFill>
                <a:latin typeface="Calibri" pitchFamily="34" charset="0"/>
                <a:ea typeface="ＭＳ Ｐゴシック" pitchFamily="34" charset="-128"/>
              </a:defRPr>
            </a:lvl3pPr>
            <a:lvl4pPr marL="1573213" indent="-223838" defTabSz="915988" eaLnBrk="0" hangingPunct="0">
              <a:spcBef>
                <a:spcPct val="30000"/>
              </a:spcBef>
              <a:defRPr sz="1200">
                <a:solidFill>
                  <a:schemeClr val="tx1"/>
                </a:solidFill>
                <a:latin typeface="Calibri" pitchFamily="34" charset="0"/>
                <a:ea typeface="ＭＳ Ｐゴシック" pitchFamily="34" charset="-128"/>
              </a:defRPr>
            </a:lvl4pPr>
            <a:lvl5pPr marL="2024063" indent="-225425" defTabSz="915988" eaLnBrk="0" hangingPunct="0">
              <a:spcBef>
                <a:spcPct val="30000"/>
              </a:spcBef>
              <a:defRPr sz="1200">
                <a:solidFill>
                  <a:schemeClr val="tx1"/>
                </a:solidFill>
                <a:latin typeface="Calibri" pitchFamily="34" charset="0"/>
                <a:ea typeface="ＭＳ Ｐゴシック" pitchFamily="34" charset="-128"/>
              </a:defRPr>
            </a:lvl5pPr>
            <a:lvl6pPr marL="2481263" indent="-225425" defTabSz="91598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38463" indent="-225425" defTabSz="91598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95663" indent="-225425" defTabSz="91598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2863" indent="-225425" defTabSz="91598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8C9571F1-E981-4AE3-B6C4-E6B0D4392C7F}" type="slidenum">
              <a:rPr lang="en-US" altLang="en-US">
                <a:solidFill>
                  <a:prstClr val="black"/>
                </a:solidFill>
                <a:latin typeface="Arial" pitchFamily="34" charset="0"/>
              </a:rPr>
              <a:pPr algn="r" eaLnBrk="1" hangingPunct="1">
                <a:spcBef>
                  <a:spcPct val="0"/>
                </a:spcBef>
              </a:pPr>
              <a:t>13</a:t>
            </a:fld>
            <a:endParaRPr lang="en-US" altLang="en-US">
              <a:solidFill>
                <a:prstClr val="black"/>
              </a:solidFill>
              <a:latin typeface="Arial" pitchFamily="34" charset="0"/>
            </a:endParaRPr>
          </a:p>
        </p:txBody>
      </p:sp>
      <p:sp>
        <p:nvSpPr>
          <p:cNvPr id="26628"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3"/>
          <p:cNvSpPr>
            <a:spLocks noGrp="1" noChangeArrowheads="1"/>
          </p:cNvSpPr>
          <p:nvPr>
            <p:ph type="body" idx="1"/>
          </p:nvPr>
        </p:nvSpPr>
        <p:spPr>
          <a:xfrm>
            <a:off x="936345" y="4416069"/>
            <a:ext cx="5137714" cy="4183142"/>
          </a:xfrm>
          <a:noFill/>
        </p:spPr>
        <p:txBody>
          <a:bodyPr lIns="93057" tIns="46529" rIns="93057" bIns="46529"/>
          <a:lstStyle/>
          <a:p>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charset="0"/>
                <a:ea typeface="ＭＳ Ｐゴシック" pitchFamily="34" charset="-128"/>
              </a:rPr>
              <a:t>New Reporting Requirements for Fatalities and Severe Injuries</a:t>
            </a:r>
            <a:endParaRPr lang="en-US" altLang="en-US" dirty="0" smtClean="0">
              <a:latin typeface="Arial" charset="0"/>
              <a:ea typeface="ＭＳ Ｐゴシック" pitchFamily="34" charset="-128"/>
            </a:endParaRPr>
          </a:p>
          <a:p>
            <a:r>
              <a:rPr lang="en-US" altLang="en-US" dirty="0" smtClean="0">
                <a:latin typeface="Arial" charset="0"/>
                <a:ea typeface="ＭＳ Ｐゴシック" pitchFamily="34" charset="-128"/>
              </a:rPr>
              <a:t>All work-related hospitalizations, amputations and loss of an eye will have to be reported to the Occupational Safety and Health Administration, according to a final rule taking effect on Jan. 1, 2015. Under the newly revised rule, employers under federal OSHA's jurisdiction will be expected to report any fatality to OSHA within 8 hours, and any in-patient hospitalization, amputation or enucleation within 24 hours. Previously, employers were required only to report fatalities, and when three or more workers were hospitalized. Though all employers will have to adhere to the new reporting requirements for fatalities and severe injuries, the rule also updates the list of industries partially exempt from routinely keeping injury and illness logs. The new rule will help OSHA focus compliance assistance and enforcement resources to better protect workers and prevent more workplace injuries, illnesses and fatalities.</a:t>
            </a:r>
          </a:p>
          <a:p>
            <a:endParaRPr lang="en-US" altLang="en-US" dirty="0" smtClean="0">
              <a:latin typeface="Arial" charset="0"/>
              <a:ea typeface="ＭＳ Ｐゴシック" pitchFamily="34" charset="-128"/>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31" eaLnBrk="0" hangingPunct="0">
              <a:spcBef>
                <a:spcPct val="30000"/>
              </a:spcBef>
              <a:defRPr sz="1200">
                <a:solidFill>
                  <a:schemeClr val="tx1"/>
                </a:solidFill>
                <a:latin typeface="Arial" charset="0"/>
                <a:ea typeface="ＭＳ Ｐゴシック" pitchFamily="34" charset="-128"/>
              </a:defRPr>
            </a:lvl1pPr>
            <a:lvl2pPr marL="748425" indent="-287855" defTabSz="935531" eaLnBrk="0" hangingPunct="0">
              <a:spcBef>
                <a:spcPct val="30000"/>
              </a:spcBef>
              <a:defRPr sz="1200">
                <a:solidFill>
                  <a:schemeClr val="tx1"/>
                </a:solidFill>
                <a:latin typeface="Arial" charset="0"/>
                <a:ea typeface="ＭＳ Ｐゴシック" pitchFamily="34" charset="-128"/>
              </a:defRPr>
            </a:lvl2pPr>
            <a:lvl3pPr marL="1151423" indent="-230285" defTabSz="935531" eaLnBrk="0" hangingPunct="0">
              <a:spcBef>
                <a:spcPct val="30000"/>
              </a:spcBef>
              <a:defRPr sz="1200">
                <a:solidFill>
                  <a:schemeClr val="tx1"/>
                </a:solidFill>
                <a:latin typeface="Arial" charset="0"/>
                <a:ea typeface="ＭＳ Ｐゴシック" pitchFamily="34" charset="-128"/>
              </a:defRPr>
            </a:lvl3pPr>
            <a:lvl4pPr marL="1611992" indent="-230285" defTabSz="935531" eaLnBrk="0" hangingPunct="0">
              <a:spcBef>
                <a:spcPct val="30000"/>
              </a:spcBef>
              <a:defRPr sz="1200">
                <a:solidFill>
                  <a:schemeClr val="tx1"/>
                </a:solidFill>
                <a:latin typeface="Arial" charset="0"/>
                <a:ea typeface="ＭＳ Ｐゴシック" pitchFamily="34" charset="-128"/>
              </a:defRPr>
            </a:lvl4pPr>
            <a:lvl5pPr marL="2072560" indent="-230285" defTabSz="935531" eaLnBrk="0" hangingPunct="0">
              <a:spcBef>
                <a:spcPct val="30000"/>
              </a:spcBef>
              <a:defRPr sz="1200">
                <a:solidFill>
                  <a:schemeClr val="tx1"/>
                </a:solidFill>
                <a:latin typeface="Arial" charset="0"/>
                <a:ea typeface="ＭＳ Ｐゴシック" pitchFamily="34" charset="-128"/>
              </a:defRPr>
            </a:lvl5pPr>
            <a:lvl6pPr marL="2533129"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6pPr>
            <a:lvl7pPr marL="2993698"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7pPr>
            <a:lvl8pPr marL="3454267"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8pPr>
            <a:lvl9pPr marL="3914836"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9396DCA-4266-44B4-A180-EF46C10C1F52}" type="slidenum">
              <a:rPr lang="en-US" altLang="en-US" smtClean="0">
                <a:cs typeface="Arial" charset="0"/>
              </a:rPr>
              <a:pPr eaLnBrk="1" hangingPunct="1">
                <a:spcBef>
                  <a:spcPct val="0"/>
                </a:spcBef>
              </a:pPr>
              <a:t>18</a:t>
            </a:fld>
            <a:endParaRPr lang="en-US" altLang="en-US"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xfrm>
            <a:off x="701041" y="4416069"/>
            <a:ext cx="5608320" cy="4183142"/>
          </a:xfrm>
          <a:noFill/>
        </p:spPr>
        <p:txBody>
          <a:bodyPr lIns="92200" tIns="46101" rIns="92200" bIns="46101"/>
          <a:lstStyle/>
          <a:p>
            <a:pPr>
              <a:spcBef>
                <a:spcPct val="0"/>
              </a:spcBef>
            </a:pPr>
            <a:endParaRPr lang="en-US" altLang="en-US" smtClean="0">
              <a:ea typeface="ＭＳ Ｐゴシック" pitchFamily="34" charset="-128"/>
            </a:endParaRPr>
          </a:p>
        </p:txBody>
      </p:sp>
      <p:sp>
        <p:nvSpPr>
          <p:cNvPr id="28676" name="Slide Number Placeholder 3"/>
          <p:cNvSpPr txBox="1">
            <a:spLocks noGrp="1"/>
          </p:cNvSpPr>
          <p:nvPr/>
        </p:nvSpPr>
        <p:spPr bwMode="auto">
          <a:xfrm>
            <a:off x="3970939" y="8830551"/>
            <a:ext cx="3037840" cy="46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0" tIns="46101" rIns="92200" bIns="46101" anchor="b"/>
          <a:lstStyle>
            <a:lvl1pPr defTabSz="900113" eaLnBrk="0" hangingPunct="0">
              <a:spcBef>
                <a:spcPct val="30000"/>
              </a:spcBef>
              <a:defRPr sz="1200">
                <a:solidFill>
                  <a:schemeClr val="tx1"/>
                </a:solidFill>
                <a:latin typeface="Calibri" pitchFamily="34" charset="0"/>
                <a:ea typeface="ＭＳ Ｐゴシック" pitchFamily="34" charset="-128"/>
              </a:defRPr>
            </a:lvl1pPr>
            <a:lvl2pPr marL="730250" indent="-280988" defTabSz="900113" eaLnBrk="0" hangingPunct="0">
              <a:spcBef>
                <a:spcPct val="30000"/>
              </a:spcBef>
              <a:defRPr sz="1200">
                <a:solidFill>
                  <a:schemeClr val="tx1"/>
                </a:solidFill>
                <a:latin typeface="Calibri" pitchFamily="34" charset="0"/>
                <a:ea typeface="ＭＳ Ｐゴシック" pitchFamily="34" charset="-128"/>
              </a:defRPr>
            </a:lvl2pPr>
            <a:lvl3pPr marL="1123950" indent="-223838" defTabSz="900113" eaLnBrk="0" hangingPunct="0">
              <a:spcBef>
                <a:spcPct val="30000"/>
              </a:spcBef>
              <a:defRPr sz="1200">
                <a:solidFill>
                  <a:schemeClr val="tx1"/>
                </a:solidFill>
                <a:latin typeface="Calibri" pitchFamily="34" charset="0"/>
                <a:ea typeface="ＭＳ Ｐゴシック" pitchFamily="34" charset="-128"/>
              </a:defRPr>
            </a:lvl3pPr>
            <a:lvl4pPr marL="1573213" indent="-223838" defTabSz="900113" eaLnBrk="0" hangingPunct="0">
              <a:spcBef>
                <a:spcPct val="30000"/>
              </a:spcBef>
              <a:defRPr sz="1200">
                <a:solidFill>
                  <a:schemeClr val="tx1"/>
                </a:solidFill>
                <a:latin typeface="Calibri" pitchFamily="34" charset="0"/>
                <a:ea typeface="ＭＳ Ｐゴシック" pitchFamily="34" charset="-128"/>
              </a:defRPr>
            </a:lvl4pPr>
            <a:lvl5pPr marL="2024063" indent="-225425" defTabSz="900113" eaLnBrk="0" hangingPunct="0">
              <a:spcBef>
                <a:spcPct val="30000"/>
              </a:spcBef>
              <a:defRPr sz="1200">
                <a:solidFill>
                  <a:schemeClr val="tx1"/>
                </a:solidFill>
                <a:latin typeface="Calibri" pitchFamily="34" charset="0"/>
                <a:ea typeface="ＭＳ Ｐゴシック" pitchFamily="34" charset="-128"/>
              </a:defRPr>
            </a:lvl5pPr>
            <a:lvl6pPr marL="2481263" indent="-225425" defTabSz="90011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38463" indent="-225425" defTabSz="90011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95663" indent="-225425" defTabSz="90011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2863" indent="-225425" defTabSz="90011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B870DEA7-E849-42F4-B135-ED1A0B093FC4}" type="slidenum">
              <a:rPr lang="en-US" altLang="en-US">
                <a:cs typeface="Arial" pitchFamily="34" charset="0"/>
              </a:rPr>
              <a:pPr algn="r" eaLnBrk="1" hangingPunct="1">
                <a:spcBef>
                  <a:spcPct val="0"/>
                </a:spcBef>
              </a:pPr>
              <a:t>19</a:t>
            </a:fld>
            <a:endParaRPr lang="en-US" altLang="en-US">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931" eaLnBrk="0" hangingPunct="0">
              <a:spcBef>
                <a:spcPct val="30000"/>
              </a:spcBef>
              <a:defRPr sz="1200">
                <a:solidFill>
                  <a:schemeClr val="tx1"/>
                </a:solidFill>
                <a:latin typeface="Arial" charset="0"/>
                <a:ea typeface="ＭＳ Ｐゴシック" pitchFamily="34" charset="-128"/>
              </a:defRPr>
            </a:lvl1pPr>
            <a:lvl2pPr marL="746825" indent="-286258" defTabSz="933931" eaLnBrk="0" hangingPunct="0">
              <a:spcBef>
                <a:spcPct val="30000"/>
              </a:spcBef>
              <a:defRPr sz="1200">
                <a:solidFill>
                  <a:schemeClr val="tx1"/>
                </a:solidFill>
                <a:latin typeface="Arial" charset="0"/>
                <a:ea typeface="ＭＳ Ｐゴシック" pitchFamily="34" charset="-128"/>
              </a:defRPr>
            </a:lvl2pPr>
            <a:lvl3pPr marL="1149824" indent="-228686" defTabSz="933931" eaLnBrk="0" hangingPunct="0">
              <a:spcBef>
                <a:spcPct val="30000"/>
              </a:spcBef>
              <a:defRPr sz="1200">
                <a:solidFill>
                  <a:schemeClr val="tx1"/>
                </a:solidFill>
                <a:latin typeface="Arial" charset="0"/>
                <a:ea typeface="ＭＳ Ｐゴシック" pitchFamily="34" charset="-128"/>
              </a:defRPr>
            </a:lvl3pPr>
            <a:lvl4pPr marL="1610392" indent="-228686" defTabSz="933931" eaLnBrk="0" hangingPunct="0">
              <a:spcBef>
                <a:spcPct val="30000"/>
              </a:spcBef>
              <a:defRPr sz="1200">
                <a:solidFill>
                  <a:schemeClr val="tx1"/>
                </a:solidFill>
                <a:latin typeface="Arial" charset="0"/>
                <a:ea typeface="ＭＳ Ｐゴシック" pitchFamily="34" charset="-128"/>
              </a:defRPr>
            </a:lvl4pPr>
            <a:lvl5pPr marL="2070962" indent="-228686" defTabSz="933931" eaLnBrk="0" hangingPunct="0">
              <a:spcBef>
                <a:spcPct val="30000"/>
              </a:spcBef>
              <a:defRPr sz="1200">
                <a:solidFill>
                  <a:schemeClr val="tx1"/>
                </a:solidFill>
                <a:latin typeface="Arial" charset="0"/>
                <a:ea typeface="ＭＳ Ｐゴシック" pitchFamily="34" charset="-128"/>
              </a:defRPr>
            </a:lvl5pPr>
            <a:lvl6pPr marL="2531531"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6pPr>
            <a:lvl7pPr marL="2992100"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7pPr>
            <a:lvl8pPr marL="3452668"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8pPr>
            <a:lvl9pPr marL="3913237"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FDCD7A3-AE2F-405E-810A-429E018B9F92}" type="slidenum">
              <a:rPr lang="en-US" altLang="en-US" smtClean="0">
                <a:cs typeface="Arial" charset="0"/>
              </a:rPr>
              <a:pPr eaLnBrk="1" hangingPunct="1">
                <a:spcBef>
                  <a:spcPct val="0"/>
                </a:spcBef>
              </a:pPr>
              <a:t>20</a:t>
            </a:fld>
            <a:endParaRPr lang="en-US" altLang="en-US" dirty="0" smtClean="0">
              <a:cs typeface="Arial" charset="0"/>
            </a:endParaRPr>
          </a:p>
        </p:txBody>
      </p:sp>
      <p:sp>
        <p:nvSpPr>
          <p:cNvPr id="37891"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Arial" charset="0"/>
                <a:ea typeface="ＭＳ Ｐゴシック" pitchFamily="34" charset="-128"/>
              </a:rPr>
              <a:t>Now Under OMB Review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11" eaLnBrk="0" hangingPunct="0">
              <a:defRPr sz="1600">
                <a:solidFill>
                  <a:schemeClr val="tx1"/>
                </a:solidFill>
                <a:latin typeface="Arial" charset="0"/>
                <a:cs typeface="Arial" charset="0"/>
              </a:defRPr>
            </a:lvl1pPr>
            <a:lvl2pPr marL="748407" indent="-287849" defTabSz="932311" eaLnBrk="0" hangingPunct="0">
              <a:defRPr sz="1600">
                <a:solidFill>
                  <a:schemeClr val="tx1"/>
                </a:solidFill>
                <a:latin typeface="Arial" charset="0"/>
                <a:cs typeface="Arial" charset="0"/>
              </a:defRPr>
            </a:lvl2pPr>
            <a:lvl3pPr marL="1151395" indent="-230280" defTabSz="932311" eaLnBrk="0" hangingPunct="0">
              <a:defRPr sz="1600">
                <a:solidFill>
                  <a:schemeClr val="tx1"/>
                </a:solidFill>
                <a:latin typeface="Arial" charset="0"/>
                <a:cs typeface="Arial" charset="0"/>
              </a:defRPr>
            </a:lvl3pPr>
            <a:lvl4pPr marL="1611953" indent="-230280" defTabSz="932311" eaLnBrk="0" hangingPunct="0">
              <a:defRPr sz="1600">
                <a:solidFill>
                  <a:schemeClr val="tx1"/>
                </a:solidFill>
                <a:latin typeface="Arial" charset="0"/>
                <a:cs typeface="Arial" charset="0"/>
              </a:defRPr>
            </a:lvl4pPr>
            <a:lvl5pPr marL="2072512" indent="-230280" defTabSz="932311" eaLnBrk="0" hangingPunct="0">
              <a:defRPr sz="1600">
                <a:solidFill>
                  <a:schemeClr val="tx1"/>
                </a:solidFill>
                <a:latin typeface="Arial" charset="0"/>
                <a:cs typeface="Arial" charset="0"/>
              </a:defRPr>
            </a:lvl5pPr>
            <a:lvl6pPr marL="2533069" indent="-230280" defTabSz="932311" eaLnBrk="0" fontAlgn="base" hangingPunct="0">
              <a:spcBef>
                <a:spcPct val="0"/>
              </a:spcBef>
              <a:spcAft>
                <a:spcPct val="0"/>
              </a:spcAft>
              <a:defRPr sz="1600">
                <a:solidFill>
                  <a:schemeClr val="tx1"/>
                </a:solidFill>
                <a:latin typeface="Arial" charset="0"/>
                <a:cs typeface="Arial" charset="0"/>
              </a:defRPr>
            </a:lvl6pPr>
            <a:lvl7pPr marL="2993627" indent="-230280" defTabSz="932311" eaLnBrk="0" fontAlgn="base" hangingPunct="0">
              <a:spcBef>
                <a:spcPct val="0"/>
              </a:spcBef>
              <a:spcAft>
                <a:spcPct val="0"/>
              </a:spcAft>
              <a:defRPr sz="1600">
                <a:solidFill>
                  <a:schemeClr val="tx1"/>
                </a:solidFill>
                <a:latin typeface="Arial" charset="0"/>
                <a:cs typeface="Arial" charset="0"/>
              </a:defRPr>
            </a:lvl7pPr>
            <a:lvl8pPr marL="3454186" indent="-230280" defTabSz="932311" eaLnBrk="0" fontAlgn="base" hangingPunct="0">
              <a:spcBef>
                <a:spcPct val="0"/>
              </a:spcBef>
              <a:spcAft>
                <a:spcPct val="0"/>
              </a:spcAft>
              <a:defRPr sz="1600">
                <a:solidFill>
                  <a:schemeClr val="tx1"/>
                </a:solidFill>
                <a:latin typeface="Arial" charset="0"/>
                <a:cs typeface="Arial" charset="0"/>
              </a:defRPr>
            </a:lvl8pPr>
            <a:lvl9pPr marL="3914743" indent="-230280" defTabSz="932311" eaLnBrk="0" fontAlgn="base" hangingPunct="0">
              <a:spcBef>
                <a:spcPct val="0"/>
              </a:spcBef>
              <a:spcAft>
                <a:spcPct val="0"/>
              </a:spcAft>
              <a:defRPr sz="1600">
                <a:solidFill>
                  <a:schemeClr val="tx1"/>
                </a:solidFill>
                <a:latin typeface="Arial" charset="0"/>
                <a:cs typeface="Arial" charset="0"/>
              </a:defRPr>
            </a:lvl9pPr>
          </a:lstStyle>
          <a:p>
            <a:pPr eaLnBrk="1" hangingPunct="1"/>
            <a:fld id="{CE0F0DD6-F72D-4DE0-827C-D833F73ED821}" type="slidenum">
              <a:rPr lang="en-US" sz="1200"/>
              <a:pPr eaLnBrk="1" hangingPunct="1"/>
              <a:t>21</a:t>
            </a:fld>
            <a:endParaRPr lang="en-US" sz="1200" dirty="0"/>
          </a:p>
        </p:txBody>
      </p:sp>
      <p:sp>
        <p:nvSpPr>
          <p:cNvPr id="51203" name="Rectangle 2"/>
          <p:cNvSpPr>
            <a:spLocks noGrp="1" noRot="1" noChangeAspect="1" noChangeArrowheads="1" noTextEdit="1"/>
          </p:cNvSpPr>
          <p:nvPr>
            <p:ph type="sldImg"/>
          </p:nvPr>
        </p:nvSpPr>
        <p:spPr>
          <a:xfrm>
            <a:off x="1181100" y="660400"/>
            <a:ext cx="4648200" cy="3486150"/>
          </a:xfrm>
          <a:ln/>
        </p:spPr>
      </p:sp>
      <p:sp>
        <p:nvSpPr>
          <p:cNvPr id="33796" name="Rectangle 3"/>
          <p:cNvSpPr>
            <a:spLocks noGrp="1" noChangeArrowheads="1"/>
          </p:cNvSpPr>
          <p:nvPr>
            <p:ph type="body" idx="1"/>
          </p:nvPr>
        </p:nvSpPr>
        <p:spPr>
          <a:xfrm>
            <a:off x="200161" y="4414911"/>
            <a:ext cx="6610079" cy="418481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174695" indent="-174695" defTabSz="921167">
              <a:spcBef>
                <a:spcPts val="0"/>
              </a:spcBef>
              <a:buFont typeface="Arial" pitchFamily="34" charset="0"/>
              <a:buChar char="•"/>
              <a:defRPr/>
            </a:pPr>
            <a:r>
              <a:rPr lang="en-US" dirty="0"/>
              <a:t>Settlement Agreement with Association of American Railroads</a:t>
            </a:r>
          </a:p>
          <a:p>
            <a:pPr lvl="0"/>
            <a:r>
              <a:rPr lang="en-US" sz="900" dirty="0"/>
              <a:t>  -   </a:t>
            </a:r>
            <a:r>
              <a:rPr lang="en-US" dirty="0"/>
              <a:t>Reached agreement on September 2, 2014</a:t>
            </a:r>
          </a:p>
          <a:p>
            <a:pPr lvl="0"/>
            <a:r>
              <a:rPr lang="en-US" dirty="0"/>
              <a:t>  -   OSHA issued a letter of interpretation clarifying modification requirements of railroad cranes.</a:t>
            </a:r>
          </a:p>
          <a:p>
            <a:r>
              <a:rPr lang="en-US" dirty="0"/>
              <a:t>  -   OSHA must do rulemaking to clarify other railroad crane requirements. </a:t>
            </a:r>
          </a:p>
          <a:p>
            <a:pPr marL="172719" indent="-172719">
              <a:buFont typeface="Arial" panose="020B0604020202020204" pitchFamily="34" charset="0"/>
              <a:buChar char="•"/>
            </a:pPr>
            <a:endParaRPr lang="en-US" sz="900" dirty="0"/>
          </a:p>
          <a:p>
            <a:pPr marL="172719" indent="-172719" defTabSz="921167">
              <a:buFont typeface="Arial" panose="020B0604020202020204" pitchFamily="34" charset="0"/>
              <a:buChar char="•"/>
              <a:defRPr/>
            </a:pPr>
            <a:r>
              <a:rPr lang="en-US" dirty="0"/>
              <a:t>Final Rule- Extending Effective Dates for Certification and Employer Duty Requirements</a:t>
            </a:r>
          </a:p>
          <a:p>
            <a:pPr lvl="0"/>
            <a:r>
              <a:rPr lang="en-US" sz="900" dirty="0"/>
              <a:t>   - </a:t>
            </a:r>
            <a:r>
              <a:rPr lang="en-US" dirty="0"/>
              <a:t>Issued on September 26. 2014</a:t>
            </a:r>
          </a:p>
          <a:p>
            <a:pPr lvl="0"/>
            <a:r>
              <a:rPr lang="en-US" dirty="0"/>
              <a:t>   - Extended effective dates to provide time for revisiting capacity and certification issues.</a:t>
            </a:r>
          </a:p>
          <a:p>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ea typeface="ＭＳ Ｐゴシック" pitchFamily="34" charset="-128"/>
              </a:rPr>
              <a:t>Final Publication On or About April 2, 2014 -</a:t>
            </a:r>
            <a:endParaRPr lang="en-US" altLang="en-US" baseline="0" dirty="0" smtClean="0">
              <a:latin typeface="Arial" charset="0"/>
              <a:ea typeface="ＭＳ Ｐゴシック" pitchFamily="34" charset="-128"/>
            </a:endParaRPr>
          </a:p>
          <a:p>
            <a:pPr eaLnBrk="1" hangingPunct="1"/>
            <a:r>
              <a:rPr lang="en-US" altLang="en-US" baseline="0" dirty="0" smtClean="0">
                <a:latin typeface="Arial" charset="0"/>
                <a:ea typeface="ＭＳ Ｐゴシック" pitchFamily="34" charset="-128"/>
              </a:rPr>
              <a:t>Settlement Agreement between OSHA and Edison Electric (EEI), the Utility Line Clearance Coalition (ULCC) and the Tree Care Industry Association(TCIA) was  agreed on signed about 13 February, 2015</a:t>
            </a:r>
            <a:endParaRPr lang="en-US" altLang="en-US" dirty="0" smtClean="0">
              <a:latin typeface="Arial" charset="0"/>
              <a:ea typeface="ＭＳ Ｐゴシック"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159" eaLnBrk="0" hangingPunct="0">
              <a:spcBef>
                <a:spcPct val="30000"/>
              </a:spcBef>
              <a:defRPr sz="1200">
                <a:solidFill>
                  <a:schemeClr val="tx1"/>
                </a:solidFill>
                <a:latin typeface="Arial" charset="0"/>
                <a:ea typeface="ＭＳ Ｐゴシック" pitchFamily="34" charset="-128"/>
              </a:defRPr>
            </a:lvl1pPr>
            <a:lvl2pPr marL="748448" indent="-287865" defTabSz="937159" eaLnBrk="0" hangingPunct="0">
              <a:spcBef>
                <a:spcPct val="30000"/>
              </a:spcBef>
              <a:defRPr sz="1200">
                <a:solidFill>
                  <a:schemeClr val="tx1"/>
                </a:solidFill>
                <a:latin typeface="Arial" charset="0"/>
                <a:ea typeface="ＭＳ Ｐゴシック" pitchFamily="34" charset="-128"/>
              </a:defRPr>
            </a:lvl2pPr>
            <a:lvl3pPr marL="1151458" indent="-230292" defTabSz="937159" eaLnBrk="0" hangingPunct="0">
              <a:spcBef>
                <a:spcPct val="30000"/>
              </a:spcBef>
              <a:defRPr sz="1200">
                <a:solidFill>
                  <a:schemeClr val="tx1"/>
                </a:solidFill>
                <a:latin typeface="Arial" charset="0"/>
                <a:ea typeface="ＭＳ Ｐゴシック" pitchFamily="34" charset="-128"/>
              </a:defRPr>
            </a:lvl3pPr>
            <a:lvl4pPr marL="1612041" indent="-230292" defTabSz="937159" eaLnBrk="0" hangingPunct="0">
              <a:spcBef>
                <a:spcPct val="30000"/>
              </a:spcBef>
              <a:defRPr sz="1200">
                <a:solidFill>
                  <a:schemeClr val="tx1"/>
                </a:solidFill>
                <a:latin typeface="Arial" charset="0"/>
                <a:ea typeface="ＭＳ Ｐゴシック" pitchFamily="34" charset="-128"/>
              </a:defRPr>
            </a:lvl4pPr>
            <a:lvl5pPr marL="2072625" indent="-230292" defTabSz="937159" eaLnBrk="0" hangingPunct="0">
              <a:spcBef>
                <a:spcPct val="30000"/>
              </a:spcBef>
              <a:defRPr sz="1200">
                <a:solidFill>
                  <a:schemeClr val="tx1"/>
                </a:solidFill>
                <a:latin typeface="Arial" charset="0"/>
                <a:ea typeface="ＭＳ Ｐゴシック" pitchFamily="34" charset="-128"/>
              </a:defRPr>
            </a:lvl5pPr>
            <a:lvl6pPr marL="2533208" indent="-230292" defTabSz="937159" eaLnBrk="0" fontAlgn="base" hangingPunct="0">
              <a:spcBef>
                <a:spcPct val="30000"/>
              </a:spcBef>
              <a:spcAft>
                <a:spcPct val="0"/>
              </a:spcAft>
              <a:defRPr sz="1200">
                <a:solidFill>
                  <a:schemeClr val="tx1"/>
                </a:solidFill>
                <a:latin typeface="Arial" charset="0"/>
                <a:ea typeface="ＭＳ Ｐゴシック" pitchFamily="34" charset="-128"/>
              </a:defRPr>
            </a:lvl6pPr>
            <a:lvl7pPr marL="2993791" indent="-230292" defTabSz="937159" eaLnBrk="0" fontAlgn="base" hangingPunct="0">
              <a:spcBef>
                <a:spcPct val="30000"/>
              </a:spcBef>
              <a:spcAft>
                <a:spcPct val="0"/>
              </a:spcAft>
              <a:defRPr sz="1200">
                <a:solidFill>
                  <a:schemeClr val="tx1"/>
                </a:solidFill>
                <a:latin typeface="Arial" charset="0"/>
                <a:ea typeface="ＭＳ Ｐゴシック" pitchFamily="34" charset="-128"/>
              </a:defRPr>
            </a:lvl7pPr>
            <a:lvl8pPr marL="3454375" indent="-230292" defTabSz="937159" eaLnBrk="0" fontAlgn="base" hangingPunct="0">
              <a:spcBef>
                <a:spcPct val="30000"/>
              </a:spcBef>
              <a:spcAft>
                <a:spcPct val="0"/>
              </a:spcAft>
              <a:defRPr sz="1200">
                <a:solidFill>
                  <a:schemeClr val="tx1"/>
                </a:solidFill>
                <a:latin typeface="Arial" charset="0"/>
                <a:ea typeface="ＭＳ Ｐゴシック" pitchFamily="34" charset="-128"/>
              </a:defRPr>
            </a:lvl8pPr>
            <a:lvl9pPr marL="3914958" indent="-230292" defTabSz="937159"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3BD4536-A6B1-4A9C-8190-071ECBCFC77A}" type="slidenum">
              <a:rPr lang="en-US" altLang="en-US" smtClean="0">
                <a:cs typeface="Arial" charset="0"/>
              </a:rPr>
              <a:pPr eaLnBrk="1" hangingPunct="1">
                <a:spcBef>
                  <a:spcPct val="0"/>
                </a:spcBef>
              </a:pPr>
              <a:t>22</a:t>
            </a:fld>
            <a:endParaRPr lang="en-US" altLang="en-US"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30285" indent="-230285">
              <a:buFontTx/>
              <a:buAutoNum type="arabicPeriod"/>
              <a:defRPr/>
            </a:pPr>
            <a:endParaRPr lang="en-US" dirty="0"/>
          </a:p>
          <a:p>
            <a:pPr>
              <a:defRPr/>
            </a:pPr>
            <a:r>
              <a:rPr lang="en-US" dirty="0" smtClean="0"/>
              <a:t>In 2015 OSHA plans to broaden OSHA collaboration with industry working groups, Government agencies, and individual stakeholders </a:t>
            </a:r>
          </a:p>
          <a:p>
            <a:pPr>
              <a:defRPr/>
            </a:pPr>
            <a:r>
              <a:rPr lang="en-US" dirty="0" smtClean="0"/>
              <a:t>  </a:t>
            </a:r>
          </a:p>
          <a:p>
            <a:pPr>
              <a:defRPr/>
            </a:pPr>
            <a:endParaRPr lang="en-US" dirty="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31" eaLnBrk="0" hangingPunct="0">
              <a:defRPr sz="1600">
                <a:solidFill>
                  <a:schemeClr val="tx1"/>
                </a:solidFill>
                <a:latin typeface="Arial" charset="0"/>
                <a:cs typeface="Arial" charset="0"/>
              </a:defRPr>
            </a:lvl1pPr>
            <a:lvl2pPr marL="748425" indent="-287855" defTabSz="935531" eaLnBrk="0" hangingPunct="0">
              <a:defRPr sz="1600">
                <a:solidFill>
                  <a:schemeClr val="tx1"/>
                </a:solidFill>
                <a:latin typeface="Arial" charset="0"/>
                <a:cs typeface="Arial" charset="0"/>
              </a:defRPr>
            </a:lvl2pPr>
            <a:lvl3pPr marL="1151423" indent="-230285" defTabSz="935531" eaLnBrk="0" hangingPunct="0">
              <a:defRPr sz="1600">
                <a:solidFill>
                  <a:schemeClr val="tx1"/>
                </a:solidFill>
                <a:latin typeface="Arial" charset="0"/>
                <a:cs typeface="Arial" charset="0"/>
              </a:defRPr>
            </a:lvl3pPr>
            <a:lvl4pPr marL="1611992" indent="-230285" defTabSz="935531" eaLnBrk="0" hangingPunct="0">
              <a:defRPr sz="1600">
                <a:solidFill>
                  <a:schemeClr val="tx1"/>
                </a:solidFill>
                <a:latin typeface="Arial" charset="0"/>
                <a:cs typeface="Arial" charset="0"/>
              </a:defRPr>
            </a:lvl4pPr>
            <a:lvl5pPr marL="2072560" indent="-230285" defTabSz="935531" eaLnBrk="0" hangingPunct="0">
              <a:defRPr sz="1600">
                <a:solidFill>
                  <a:schemeClr val="tx1"/>
                </a:solidFill>
                <a:latin typeface="Arial" charset="0"/>
                <a:cs typeface="Arial" charset="0"/>
              </a:defRPr>
            </a:lvl5pPr>
            <a:lvl6pPr marL="2533129" indent="-230285" defTabSz="935531" eaLnBrk="0" fontAlgn="base" hangingPunct="0">
              <a:spcBef>
                <a:spcPct val="0"/>
              </a:spcBef>
              <a:spcAft>
                <a:spcPct val="0"/>
              </a:spcAft>
              <a:defRPr sz="1600">
                <a:solidFill>
                  <a:schemeClr val="tx1"/>
                </a:solidFill>
                <a:latin typeface="Arial" charset="0"/>
                <a:cs typeface="Arial" charset="0"/>
              </a:defRPr>
            </a:lvl6pPr>
            <a:lvl7pPr marL="2993698" indent="-230285" defTabSz="935531" eaLnBrk="0" fontAlgn="base" hangingPunct="0">
              <a:spcBef>
                <a:spcPct val="0"/>
              </a:spcBef>
              <a:spcAft>
                <a:spcPct val="0"/>
              </a:spcAft>
              <a:defRPr sz="1600">
                <a:solidFill>
                  <a:schemeClr val="tx1"/>
                </a:solidFill>
                <a:latin typeface="Arial" charset="0"/>
                <a:cs typeface="Arial" charset="0"/>
              </a:defRPr>
            </a:lvl7pPr>
            <a:lvl8pPr marL="3454267" indent="-230285" defTabSz="935531" eaLnBrk="0" fontAlgn="base" hangingPunct="0">
              <a:spcBef>
                <a:spcPct val="0"/>
              </a:spcBef>
              <a:spcAft>
                <a:spcPct val="0"/>
              </a:spcAft>
              <a:defRPr sz="1600">
                <a:solidFill>
                  <a:schemeClr val="tx1"/>
                </a:solidFill>
                <a:latin typeface="Arial" charset="0"/>
                <a:cs typeface="Arial" charset="0"/>
              </a:defRPr>
            </a:lvl8pPr>
            <a:lvl9pPr marL="3914836" indent="-230285" defTabSz="935531" eaLnBrk="0" fontAlgn="base" hangingPunct="0">
              <a:spcBef>
                <a:spcPct val="0"/>
              </a:spcBef>
              <a:spcAft>
                <a:spcPct val="0"/>
              </a:spcAft>
              <a:defRPr sz="1600">
                <a:solidFill>
                  <a:schemeClr val="tx1"/>
                </a:solidFill>
                <a:latin typeface="Arial" charset="0"/>
                <a:cs typeface="Arial" charset="0"/>
              </a:defRPr>
            </a:lvl9pPr>
          </a:lstStyle>
          <a:p>
            <a:pPr eaLnBrk="1" hangingPunct="1"/>
            <a:fld id="{DAFFFDBB-7DD1-4D78-8D56-AAE5BCA49C0C}" type="slidenum">
              <a:rPr lang="en-US" altLang="en-US" sz="1200"/>
              <a:pPr eaLnBrk="1" hangingPunct="1"/>
              <a:t>23</a:t>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smtClean="0"/>
              <a:t>New Demolition Webpage</a:t>
            </a:r>
          </a:p>
          <a:p>
            <a:pPr marL="172719" indent="-172719">
              <a:buFont typeface="Arial" panose="020B0604020202020204" pitchFamily="34" charset="0"/>
              <a:buChar char="•"/>
            </a:pPr>
            <a:r>
              <a:rPr lang="en-US" dirty="0" smtClean="0"/>
              <a:t>Mention The NY and NJ incidents.</a:t>
            </a:r>
            <a:endParaRPr lang="en-US" dirty="0"/>
          </a:p>
        </p:txBody>
      </p:sp>
      <p:sp>
        <p:nvSpPr>
          <p:cNvPr id="4" name="Slide Number Placeholder 3"/>
          <p:cNvSpPr>
            <a:spLocks noGrp="1"/>
          </p:cNvSpPr>
          <p:nvPr>
            <p:ph type="sldNum" sz="quarter" idx="10"/>
          </p:nvPr>
        </p:nvSpPr>
        <p:spPr/>
        <p:txBody>
          <a:bodyPr/>
          <a:lstStyle/>
          <a:p>
            <a:pPr>
              <a:defRPr/>
            </a:pPr>
            <a:fld id="{6245D8DD-0CB4-404A-AD8D-DDEFDCDDF1F3}" type="slidenum">
              <a:rPr lang="en-US" smtClean="0"/>
              <a:pPr>
                <a:defRPr/>
              </a:pPr>
              <a:t>24</a:t>
            </a:fld>
            <a:endParaRPr lang="en-US" dirty="0"/>
          </a:p>
        </p:txBody>
      </p:sp>
    </p:spTree>
    <p:extLst>
      <p:ext uri="{BB962C8B-B14F-4D97-AF65-F5344CB8AC3E}">
        <p14:creationId xmlns:p14="http://schemas.microsoft.com/office/powerpoint/2010/main" val="398806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 Web page: </a:t>
            </a:r>
          </a:p>
          <a:p>
            <a:r>
              <a:rPr lang="en-US" dirty="0" smtClean="0"/>
              <a:t>http://http://www.osha.gov/doc/index.html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45D8DD-0CB4-404A-AD8D-DDEFDCDDF1F3}" type="slidenum">
              <a:rPr lang="en-US" smtClean="0"/>
              <a:pPr>
                <a:defRPr/>
              </a:pPr>
              <a:t>25</a:t>
            </a:fld>
            <a:endParaRPr lang="en-US" dirty="0"/>
          </a:p>
        </p:txBody>
      </p:sp>
    </p:spTree>
    <p:extLst>
      <p:ext uri="{BB962C8B-B14F-4D97-AF65-F5344CB8AC3E}">
        <p14:creationId xmlns:p14="http://schemas.microsoft.com/office/powerpoint/2010/main" val="170109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701362" y="4571505"/>
            <a:ext cx="5607679" cy="4028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a typeface="ＭＳ Ｐゴシック" pitchFamily="34" charset="-128"/>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31" eaLnBrk="0" hangingPunct="0">
              <a:spcBef>
                <a:spcPct val="30000"/>
              </a:spcBef>
              <a:defRPr sz="1200">
                <a:solidFill>
                  <a:schemeClr val="tx1"/>
                </a:solidFill>
                <a:latin typeface="Arial" charset="0"/>
                <a:ea typeface="ＭＳ Ｐゴシック" pitchFamily="34" charset="-128"/>
              </a:defRPr>
            </a:lvl1pPr>
            <a:lvl2pPr marL="748425" indent="-287855" defTabSz="935531" eaLnBrk="0" hangingPunct="0">
              <a:spcBef>
                <a:spcPct val="30000"/>
              </a:spcBef>
              <a:defRPr sz="1200">
                <a:solidFill>
                  <a:schemeClr val="tx1"/>
                </a:solidFill>
                <a:latin typeface="Arial" charset="0"/>
                <a:ea typeface="ＭＳ Ｐゴシック" pitchFamily="34" charset="-128"/>
              </a:defRPr>
            </a:lvl2pPr>
            <a:lvl3pPr marL="1151423" indent="-230285" defTabSz="935531" eaLnBrk="0" hangingPunct="0">
              <a:spcBef>
                <a:spcPct val="30000"/>
              </a:spcBef>
              <a:defRPr sz="1200">
                <a:solidFill>
                  <a:schemeClr val="tx1"/>
                </a:solidFill>
                <a:latin typeface="Arial" charset="0"/>
                <a:ea typeface="ＭＳ Ｐゴシック" pitchFamily="34" charset="-128"/>
              </a:defRPr>
            </a:lvl3pPr>
            <a:lvl4pPr marL="1611992" indent="-230285" defTabSz="935531" eaLnBrk="0" hangingPunct="0">
              <a:spcBef>
                <a:spcPct val="30000"/>
              </a:spcBef>
              <a:defRPr sz="1200">
                <a:solidFill>
                  <a:schemeClr val="tx1"/>
                </a:solidFill>
                <a:latin typeface="Arial" charset="0"/>
                <a:ea typeface="ＭＳ Ｐゴシック" pitchFamily="34" charset="-128"/>
              </a:defRPr>
            </a:lvl4pPr>
            <a:lvl5pPr marL="2072560" indent="-230285" defTabSz="935531" eaLnBrk="0" hangingPunct="0">
              <a:spcBef>
                <a:spcPct val="30000"/>
              </a:spcBef>
              <a:defRPr sz="1200">
                <a:solidFill>
                  <a:schemeClr val="tx1"/>
                </a:solidFill>
                <a:latin typeface="Arial" charset="0"/>
                <a:ea typeface="ＭＳ Ｐゴシック" pitchFamily="34" charset="-128"/>
              </a:defRPr>
            </a:lvl5pPr>
            <a:lvl6pPr marL="2533129"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6pPr>
            <a:lvl7pPr marL="2993698"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7pPr>
            <a:lvl8pPr marL="3454267"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8pPr>
            <a:lvl9pPr marL="3914836"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1A04CDF-6F5E-41A1-B357-924B847E4E05}" type="slidenum">
              <a:rPr lang="en-US" altLang="en-US" smtClean="0">
                <a:cs typeface="Arial" charset="0"/>
              </a:rPr>
              <a:pPr eaLnBrk="1" hangingPunct="1">
                <a:spcBef>
                  <a:spcPct val="0"/>
                </a:spcBef>
              </a:pPr>
              <a:t>2</a:t>
            </a:fld>
            <a:endParaRPr lang="en-US" altLang="en-US"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a typeface="ＭＳ Ｐゴシック" pitchFamily="34" charset="-128"/>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31" eaLnBrk="0" hangingPunct="0">
              <a:spcBef>
                <a:spcPct val="30000"/>
              </a:spcBef>
              <a:defRPr sz="1200">
                <a:solidFill>
                  <a:schemeClr val="tx1"/>
                </a:solidFill>
                <a:latin typeface="Arial" charset="0"/>
                <a:ea typeface="ＭＳ Ｐゴシック" pitchFamily="34" charset="-128"/>
              </a:defRPr>
            </a:lvl1pPr>
            <a:lvl2pPr marL="748425" indent="-287855" defTabSz="935531" eaLnBrk="0" hangingPunct="0">
              <a:spcBef>
                <a:spcPct val="30000"/>
              </a:spcBef>
              <a:defRPr sz="1200">
                <a:solidFill>
                  <a:schemeClr val="tx1"/>
                </a:solidFill>
                <a:latin typeface="Arial" charset="0"/>
                <a:ea typeface="ＭＳ Ｐゴシック" pitchFamily="34" charset="-128"/>
              </a:defRPr>
            </a:lvl2pPr>
            <a:lvl3pPr marL="1151423" indent="-230285" defTabSz="935531" eaLnBrk="0" hangingPunct="0">
              <a:spcBef>
                <a:spcPct val="30000"/>
              </a:spcBef>
              <a:defRPr sz="1200">
                <a:solidFill>
                  <a:schemeClr val="tx1"/>
                </a:solidFill>
                <a:latin typeface="Arial" charset="0"/>
                <a:ea typeface="ＭＳ Ｐゴシック" pitchFamily="34" charset="-128"/>
              </a:defRPr>
            </a:lvl3pPr>
            <a:lvl4pPr marL="1611992" indent="-230285" defTabSz="935531" eaLnBrk="0" hangingPunct="0">
              <a:spcBef>
                <a:spcPct val="30000"/>
              </a:spcBef>
              <a:defRPr sz="1200">
                <a:solidFill>
                  <a:schemeClr val="tx1"/>
                </a:solidFill>
                <a:latin typeface="Arial" charset="0"/>
                <a:ea typeface="ＭＳ Ｐゴシック" pitchFamily="34" charset="-128"/>
              </a:defRPr>
            </a:lvl4pPr>
            <a:lvl5pPr marL="2072560" indent="-230285" defTabSz="935531" eaLnBrk="0" hangingPunct="0">
              <a:spcBef>
                <a:spcPct val="30000"/>
              </a:spcBef>
              <a:defRPr sz="1200">
                <a:solidFill>
                  <a:schemeClr val="tx1"/>
                </a:solidFill>
                <a:latin typeface="Arial" charset="0"/>
                <a:ea typeface="ＭＳ Ｐゴシック" pitchFamily="34" charset="-128"/>
              </a:defRPr>
            </a:lvl5pPr>
            <a:lvl6pPr marL="2533129"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6pPr>
            <a:lvl7pPr marL="2993698"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7pPr>
            <a:lvl8pPr marL="3454267"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8pPr>
            <a:lvl9pPr marL="3914836" indent="-230285" defTabSz="9355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FB189D1-65B8-4345-9B90-17F88B3D23B0}" type="slidenum">
              <a:rPr lang="en-US" altLang="en-US" smtClean="0">
                <a:cs typeface="Arial" charset="0"/>
              </a:rPr>
              <a:pPr eaLnBrk="1" hangingPunct="1">
                <a:spcBef>
                  <a:spcPct val="0"/>
                </a:spcBef>
              </a:pPr>
              <a:t>26</a:t>
            </a:fld>
            <a:endParaRPr lang="en-US" alt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tooltip="Join the National Safety Stand-down to Prevent Falls in Construction"/>
              </a:rPr>
              <a:t>Join the National Safety Stand-down to Prevent Falls in Construction</a:t>
            </a:r>
          </a:p>
          <a:p>
            <a:r>
              <a:rPr lang="en-US" dirty="0" smtClean="0"/>
              <a:t>May 4-15, 2015</a:t>
            </a:r>
          </a:p>
          <a:p>
            <a:endParaRPr lang="en-US" dirty="0"/>
          </a:p>
        </p:txBody>
      </p:sp>
      <p:sp>
        <p:nvSpPr>
          <p:cNvPr id="4" name="Slide Number Placeholder 3"/>
          <p:cNvSpPr>
            <a:spLocks noGrp="1"/>
          </p:cNvSpPr>
          <p:nvPr>
            <p:ph type="sldNum" sz="quarter" idx="10"/>
          </p:nvPr>
        </p:nvSpPr>
        <p:spPr/>
        <p:txBody>
          <a:bodyPr/>
          <a:lstStyle/>
          <a:p>
            <a:pPr>
              <a:defRPr/>
            </a:pPr>
            <a:fld id="{6245D8DD-0CB4-404A-AD8D-DDEFDCDDF1F3}" type="slidenum">
              <a:rPr lang="en-US" smtClean="0"/>
              <a:pPr>
                <a:defRPr/>
              </a:pPr>
              <a:t>27</a:t>
            </a:fld>
            <a:endParaRPr lang="en-US" dirty="0"/>
          </a:p>
        </p:txBody>
      </p:sp>
    </p:spTree>
    <p:extLst>
      <p:ext uri="{BB962C8B-B14F-4D97-AF65-F5344CB8AC3E}">
        <p14:creationId xmlns:p14="http://schemas.microsoft.com/office/powerpoint/2010/main" val="1460706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pitchFamily="34" charset="-128"/>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60" eaLnBrk="0" hangingPunct="0">
              <a:defRPr sz="1600">
                <a:solidFill>
                  <a:schemeClr val="tx1"/>
                </a:solidFill>
                <a:latin typeface="Arial" charset="0"/>
                <a:cs typeface="Arial" charset="0"/>
              </a:defRPr>
            </a:lvl1pPr>
            <a:lvl2pPr marL="748448" indent="-287865" defTabSz="935560" eaLnBrk="0" hangingPunct="0">
              <a:defRPr sz="1600">
                <a:solidFill>
                  <a:schemeClr val="tx1"/>
                </a:solidFill>
                <a:latin typeface="Arial" charset="0"/>
                <a:cs typeface="Arial" charset="0"/>
              </a:defRPr>
            </a:lvl2pPr>
            <a:lvl3pPr marL="1151458" indent="-230292" defTabSz="935560" eaLnBrk="0" hangingPunct="0">
              <a:defRPr sz="1600">
                <a:solidFill>
                  <a:schemeClr val="tx1"/>
                </a:solidFill>
                <a:latin typeface="Arial" charset="0"/>
                <a:cs typeface="Arial" charset="0"/>
              </a:defRPr>
            </a:lvl3pPr>
            <a:lvl4pPr marL="1612041" indent="-230292" defTabSz="935560" eaLnBrk="0" hangingPunct="0">
              <a:defRPr sz="1600">
                <a:solidFill>
                  <a:schemeClr val="tx1"/>
                </a:solidFill>
                <a:latin typeface="Arial" charset="0"/>
                <a:cs typeface="Arial" charset="0"/>
              </a:defRPr>
            </a:lvl4pPr>
            <a:lvl5pPr marL="2072625" indent="-230292" defTabSz="935560" eaLnBrk="0" hangingPunct="0">
              <a:defRPr sz="1600">
                <a:solidFill>
                  <a:schemeClr val="tx1"/>
                </a:solidFill>
                <a:latin typeface="Arial" charset="0"/>
                <a:cs typeface="Arial" charset="0"/>
              </a:defRPr>
            </a:lvl5pPr>
            <a:lvl6pPr marL="2533208" indent="-230292" defTabSz="935560" eaLnBrk="0" fontAlgn="base" hangingPunct="0">
              <a:spcBef>
                <a:spcPct val="0"/>
              </a:spcBef>
              <a:spcAft>
                <a:spcPct val="0"/>
              </a:spcAft>
              <a:defRPr sz="1600">
                <a:solidFill>
                  <a:schemeClr val="tx1"/>
                </a:solidFill>
                <a:latin typeface="Arial" charset="0"/>
                <a:cs typeface="Arial" charset="0"/>
              </a:defRPr>
            </a:lvl6pPr>
            <a:lvl7pPr marL="2993791" indent="-230292" defTabSz="935560" eaLnBrk="0" fontAlgn="base" hangingPunct="0">
              <a:spcBef>
                <a:spcPct val="0"/>
              </a:spcBef>
              <a:spcAft>
                <a:spcPct val="0"/>
              </a:spcAft>
              <a:defRPr sz="1600">
                <a:solidFill>
                  <a:schemeClr val="tx1"/>
                </a:solidFill>
                <a:latin typeface="Arial" charset="0"/>
                <a:cs typeface="Arial" charset="0"/>
              </a:defRPr>
            </a:lvl7pPr>
            <a:lvl8pPr marL="3454375" indent="-230292" defTabSz="935560" eaLnBrk="0" fontAlgn="base" hangingPunct="0">
              <a:spcBef>
                <a:spcPct val="0"/>
              </a:spcBef>
              <a:spcAft>
                <a:spcPct val="0"/>
              </a:spcAft>
              <a:defRPr sz="1600">
                <a:solidFill>
                  <a:schemeClr val="tx1"/>
                </a:solidFill>
                <a:latin typeface="Arial" charset="0"/>
                <a:cs typeface="Arial" charset="0"/>
              </a:defRPr>
            </a:lvl8pPr>
            <a:lvl9pPr marL="3914958" indent="-230292" defTabSz="935560" eaLnBrk="0" fontAlgn="base" hangingPunct="0">
              <a:spcBef>
                <a:spcPct val="0"/>
              </a:spcBef>
              <a:spcAft>
                <a:spcPct val="0"/>
              </a:spcAft>
              <a:defRPr sz="1600">
                <a:solidFill>
                  <a:schemeClr val="tx1"/>
                </a:solidFill>
                <a:latin typeface="Arial" charset="0"/>
                <a:cs typeface="Arial" charset="0"/>
              </a:defRPr>
            </a:lvl9pPr>
          </a:lstStyle>
          <a:p>
            <a:pPr eaLnBrk="1" hangingPunct="1"/>
            <a:fld id="{46BDB37B-8074-4FFA-BF4A-3C74D8B9C370}" type="slidenum">
              <a:rPr lang="en-US" sz="1200">
                <a:ea typeface="ＭＳ Ｐゴシック" pitchFamily="34" charset="-128"/>
              </a:rPr>
              <a:pPr eaLnBrk="1" hangingPunct="1"/>
              <a:t>29</a:t>
            </a:fld>
            <a:endParaRPr lang="en-US" sz="1200"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931" eaLnBrk="0" hangingPunct="0">
              <a:spcBef>
                <a:spcPct val="30000"/>
              </a:spcBef>
              <a:defRPr sz="1200">
                <a:solidFill>
                  <a:schemeClr val="tx1"/>
                </a:solidFill>
                <a:latin typeface="Arial" charset="0"/>
                <a:ea typeface="ＭＳ Ｐゴシック" pitchFamily="34" charset="-128"/>
              </a:defRPr>
            </a:lvl1pPr>
            <a:lvl2pPr marL="746825" indent="-286258" defTabSz="933931" eaLnBrk="0" hangingPunct="0">
              <a:spcBef>
                <a:spcPct val="30000"/>
              </a:spcBef>
              <a:defRPr sz="1200">
                <a:solidFill>
                  <a:schemeClr val="tx1"/>
                </a:solidFill>
                <a:latin typeface="Arial" charset="0"/>
                <a:ea typeface="ＭＳ Ｐゴシック" pitchFamily="34" charset="-128"/>
              </a:defRPr>
            </a:lvl2pPr>
            <a:lvl3pPr marL="1149824" indent="-228686" defTabSz="933931" eaLnBrk="0" hangingPunct="0">
              <a:spcBef>
                <a:spcPct val="30000"/>
              </a:spcBef>
              <a:defRPr sz="1200">
                <a:solidFill>
                  <a:schemeClr val="tx1"/>
                </a:solidFill>
                <a:latin typeface="Arial" charset="0"/>
                <a:ea typeface="ＭＳ Ｐゴシック" pitchFamily="34" charset="-128"/>
              </a:defRPr>
            </a:lvl3pPr>
            <a:lvl4pPr marL="1610392" indent="-228686" defTabSz="933931" eaLnBrk="0" hangingPunct="0">
              <a:spcBef>
                <a:spcPct val="30000"/>
              </a:spcBef>
              <a:defRPr sz="1200">
                <a:solidFill>
                  <a:schemeClr val="tx1"/>
                </a:solidFill>
                <a:latin typeface="Arial" charset="0"/>
                <a:ea typeface="ＭＳ Ｐゴシック" pitchFamily="34" charset="-128"/>
              </a:defRPr>
            </a:lvl4pPr>
            <a:lvl5pPr marL="2070962" indent="-228686" defTabSz="933931" eaLnBrk="0" hangingPunct="0">
              <a:spcBef>
                <a:spcPct val="30000"/>
              </a:spcBef>
              <a:defRPr sz="1200">
                <a:solidFill>
                  <a:schemeClr val="tx1"/>
                </a:solidFill>
                <a:latin typeface="Arial" charset="0"/>
                <a:ea typeface="ＭＳ Ｐゴシック" pitchFamily="34" charset="-128"/>
              </a:defRPr>
            </a:lvl5pPr>
            <a:lvl6pPr marL="2531531"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6pPr>
            <a:lvl7pPr marL="2992100"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7pPr>
            <a:lvl8pPr marL="3452668"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8pPr>
            <a:lvl9pPr marL="3913237" indent="-228686" defTabSz="933931"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EC94AFB-9A3B-4FD4-B72A-025713E66F74}" type="slidenum">
              <a:rPr lang="en-US" altLang="en-US" smtClean="0">
                <a:cs typeface="Arial" charset="0"/>
              </a:rPr>
              <a:pPr eaLnBrk="1" hangingPunct="1">
                <a:spcBef>
                  <a:spcPct val="0"/>
                </a:spcBef>
              </a:pPr>
              <a:t>3</a:t>
            </a:fld>
            <a:endParaRPr lang="en-US" altLang="en-US" dirty="0" smtClean="0">
              <a:cs typeface="Arial" charset="0"/>
            </a:endParaRPr>
          </a:p>
        </p:txBody>
      </p:sp>
      <p:sp>
        <p:nvSpPr>
          <p:cNvPr id="17411" name="Rectangle 2"/>
          <p:cNvSpPr>
            <a:spLocks noGrp="1" noRot="1" noChangeAspect="1" noChangeArrowheads="1" noTextEdit="1"/>
          </p:cNvSpPr>
          <p:nvPr>
            <p:ph type="sldImg"/>
          </p:nvPr>
        </p:nvSpPr>
        <p:spPr>
          <a:xfrm>
            <a:off x="1181100" y="660400"/>
            <a:ext cx="4648200" cy="3486150"/>
          </a:xfrm>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ＭＳ Ｐゴシック" pitchFamily="34" charset="-128"/>
              </a:rPr>
              <a:t>Updated – 07/08/2014</a:t>
            </a:r>
          </a:p>
          <a:p>
            <a:r>
              <a:rPr lang="en-US" altLang="en-US" dirty="0" smtClean="0">
                <a:latin typeface="Arial" charset="0"/>
                <a:ea typeface="ＭＳ Ｐゴシック" pitchFamily="34" charset="-128"/>
              </a:rPr>
              <a:t>BLS 2013 Numbers are Preliminary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173988" indent="-173988">
              <a:buFontTx/>
              <a:buChar char="•"/>
            </a:pPr>
            <a:r>
              <a:rPr lang="en-US" altLang="en-US" dirty="0" smtClean="0">
                <a:latin typeface="Arial" panose="020B0604020202090204" pitchFamily="34" charset="0"/>
                <a:cs typeface="Arial" panose="020B0604020202090204" pitchFamily="34" charset="0"/>
              </a:rPr>
              <a:t>Total Inspections – Sum of all Programmed &amp; Unprogrammed inspections conducted</a:t>
            </a:r>
          </a:p>
          <a:p>
            <a:pPr marL="173988" indent="-173988">
              <a:buFontTx/>
              <a:buChar char="•"/>
            </a:pPr>
            <a:endParaRPr lang="en-US" altLang="en-US" dirty="0" smtClean="0">
              <a:latin typeface="Arial" panose="020B0604020202090204" pitchFamily="34" charset="0"/>
              <a:cs typeface="Arial" panose="020B0604020202090204" pitchFamily="34" charset="0"/>
            </a:endParaRPr>
          </a:p>
          <a:p>
            <a:pPr marL="173988" indent="-173988">
              <a:buFontTx/>
              <a:buChar char="•"/>
            </a:pPr>
            <a:r>
              <a:rPr lang="en-US" altLang="en-US" dirty="0" smtClean="0">
                <a:latin typeface="Arial" panose="020B0604020202090204" pitchFamily="34" charset="0"/>
                <a:cs typeface="Arial" panose="020B0604020202090204" pitchFamily="34" charset="0"/>
              </a:rPr>
              <a:t>For FY14, actual inspection</a:t>
            </a:r>
            <a:r>
              <a:rPr lang="en-US" altLang="en-US" baseline="0" dirty="0" smtClean="0">
                <a:latin typeface="Arial" panose="020B0604020202090204" pitchFamily="34" charset="0"/>
                <a:cs typeface="Arial" panose="020B0604020202090204" pitchFamily="34" charset="0"/>
              </a:rPr>
              <a:t> total</a:t>
            </a:r>
            <a:r>
              <a:rPr lang="en-US" altLang="en-US" dirty="0" smtClean="0">
                <a:latin typeface="Arial" panose="020B0604020202090204" pitchFamily="34" charset="0"/>
                <a:cs typeface="Arial" panose="020B0604020202090204" pitchFamily="34" charset="0"/>
              </a:rPr>
              <a:t> was 36,163. It</a:t>
            </a:r>
            <a:r>
              <a:rPr lang="en-US" altLang="en-US" baseline="0" dirty="0" smtClean="0">
                <a:latin typeface="Arial" panose="020B0604020202090204" pitchFamily="34" charset="0"/>
                <a:cs typeface="Arial" panose="020B0604020202090204" pitchFamily="34" charset="0"/>
              </a:rPr>
              <a:t> is estimated that a</a:t>
            </a:r>
            <a:r>
              <a:rPr lang="en-US" altLang="en-US" dirty="0" smtClean="0">
                <a:latin typeface="Arial" panose="020B0604020202090204" pitchFamily="34" charset="0"/>
                <a:cs typeface="Arial" panose="020B0604020202090204" pitchFamily="34" charset="0"/>
              </a:rPr>
              <a:t>nother</a:t>
            </a:r>
            <a:r>
              <a:rPr lang="en-US" altLang="en-US" baseline="0" dirty="0" smtClean="0">
                <a:latin typeface="Arial" panose="020B0604020202090204" pitchFamily="34" charset="0"/>
                <a:cs typeface="Arial" panose="020B0604020202090204" pitchFamily="34" charset="0"/>
              </a:rPr>
              <a:t> 1,500 inspections would have occurred without the government shutdown.</a:t>
            </a:r>
          </a:p>
          <a:p>
            <a:pPr marL="173988" indent="-173988">
              <a:buFontTx/>
              <a:buChar char="•"/>
            </a:pPr>
            <a:endParaRPr lang="en-US" altLang="en-US" baseline="0" dirty="0" smtClean="0">
              <a:latin typeface="Arial" panose="020B0604020202090204" pitchFamily="34" charset="0"/>
              <a:cs typeface="Arial" panose="020B0604020202090204" pitchFamily="34" charset="0"/>
            </a:endParaRPr>
          </a:p>
          <a:p>
            <a:pPr marL="173988" indent="-173988">
              <a:buFontTx/>
              <a:buChar char="•"/>
            </a:pPr>
            <a:r>
              <a:rPr lang="en-US" altLang="en-US" baseline="0" dirty="0" smtClean="0">
                <a:latin typeface="Arial" panose="020B0604020202090204" pitchFamily="34" charset="0"/>
                <a:cs typeface="Arial" panose="020B0604020202090204" pitchFamily="34" charset="0"/>
              </a:rPr>
              <a:t>Year over year decline for one reason is that the goal is internally determined roughly off of field/regional available staff/FTE .  Since 2010, attrition and sequestration has reduced the size of OSHA and reduced the number inspections conducted.</a:t>
            </a:r>
            <a:endParaRPr lang="en-US" altLang="en-US" dirty="0" smtClean="0">
              <a:latin typeface="Arial" panose="020B0604020202090204" pitchFamily="34" charset="0"/>
              <a:cs typeface="Arial" panose="020B0604020202090204" pitchFamily="34" charset="0"/>
            </a:endParaRPr>
          </a:p>
        </p:txBody>
      </p:sp>
      <p:sp>
        <p:nvSpPr>
          <p:cNvPr id="4" name="Slide Number Placeholder 3"/>
          <p:cNvSpPr>
            <a:spLocks noGrp="1"/>
          </p:cNvSpPr>
          <p:nvPr>
            <p:ph type="sldNum" sz="quarter" idx="5"/>
          </p:nvPr>
        </p:nvSpPr>
        <p:spPr/>
        <p:txBody>
          <a:bodyPr/>
          <a:lstStyle/>
          <a:p>
            <a:pPr>
              <a:defRPr/>
            </a:pPr>
            <a:fld id="{E6687C66-B4DE-42A1-9503-48DE9624D34B}"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89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173988" indent="-173988">
              <a:buFontTx/>
              <a:buChar char="•"/>
            </a:pPr>
            <a:r>
              <a:rPr lang="en-US" altLang="en-US" dirty="0" smtClean="0"/>
              <a:t>Emphasis</a:t>
            </a:r>
            <a:r>
              <a:rPr lang="en-US" altLang="en-US" baseline="0" dirty="0" smtClean="0"/>
              <a:t> on health inspections.  OSHA looking to increase health inspections year over year.</a:t>
            </a:r>
            <a:endParaRPr lang="en-US" altLang="en-US" dirty="0" smtClean="0"/>
          </a:p>
        </p:txBody>
      </p:sp>
      <p:sp>
        <p:nvSpPr>
          <p:cNvPr id="4" name="Slide Number Placeholder 3"/>
          <p:cNvSpPr>
            <a:spLocks noGrp="1"/>
          </p:cNvSpPr>
          <p:nvPr>
            <p:ph type="sldNum" sz="quarter" idx="5"/>
          </p:nvPr>
        </p:nvSpPr>
        <p:spPr/>
        <p:txBody>
          <a:bodyPr/>
          <a:lstStyle/>
          <a:p>
            <a:pPr>
              <a:defRPr/>
            </a:pPr>
            <a:fld id="{E6687C66-B4DE-42A1-9503-48DE9624D34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34395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174823" indent="-174823">
              <a:buFontTx/>
              <a:buChar char="•"/>
            </a:pPr>
            <a:r>
              <a:rPr lang="en-US" altLang="en-US" dirty="0" smtClean="0"/>
              <a:t>Shift away from construction to general industry.  Could be one reason we are seeing less total</a:t>
            </a:r>
            <a:r>
              <a:rPr lang="en-US" altLang="en-US" baseline="0" dirty="0" smtClean="0"/>
              <a:t> violations per year and less number of inspections per year.</a:t>
            </a:r>
          </a:p>
          <a:p>
            <a:pPr marL="174823" indent="-174823">
              <a:buFontTx/>
              <a:buChar char="•"/>
            </a:pPr>
            <a:r>
              <a:rPr lang="en-US" altLang="en-US" baseline="0" dirty="0" smtClean="0"/>
              <a:t>OSHA Expects to be at 50% Construction and General Industry by the end of FY2015.</a:t>
            </a:r>
            <a:endParaRPr lang="en-US" altLang="en-US" dirty="0" smtClean="0"/>
          </a:p>
        </p:txBody>
      </p:sp>
      <p:sp>
        <p:nvSpPr>
          <p:cNvPr id="4" name="Slide Number Placeholder 3"/>
          <p:cNvSpPr>
            <a:spLocks noGrp="1"/>
          </p:cNvSpPr>
          <p:nvPr>
            <p:ph type="sldNum" sz="quarter" idx="5"/>
          </p:nvPr>
        </p:nvSpPr>
        <p:spPr/>
        <p:txBody>
          <a:bodyPr/>
          <a:lstStyle/>
          <a:p>
            <a:pPr>
              <a:defRPr/>
            </a:pPr>
            <a:fld id="{E6687C66-B4DE-42A1-9503-48DE9624D34B}"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77307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defTabSz="921167">
              <a:defRPr/>
            </a:pPr>
            <a:r>
              <a:rPr lang="en-US" altLang="en-US" dirty="0" smtClean="0"/>
              <a:t>* The rate is based on closed inspections with no violations issued divided by closed inspections PLUS Open inspections with violations</a:t>
            </a:r>
          </a:p>
          <a:p>
            <a:endParaRPr lang="en-US" altLang="en-US" dirty="0" smtClean="0"/>
          </a:p>
          <a:p>
            <a:r>
              <a:rPr lang="en-US" altLang="en-US" i="1" dirty="0" smtClean="0"/>
              <a:t>Tom,</a:t>
            </a:r>
            <a:r>
              <a:rPr lang="en-US" altLang="en-US" i="1" baseline="0" dirty="0" smtClean="0"/>
              <a:t> food for thought…..</a:t>
            </a:r>
            <a:r>
              <a:rPr lang="en-US" altLang="en-US" i="1" dirty="0" smtClean="0"/>
              <a:t>I/C rate</a:t>
            </a:r>
            <a:r>
              <a:rPr lang="en-US" altLang="en-US" i="1" baseline="0" dirty="0" smtClean="0"/>
              <a:t> increasing with number of inspections decreasing and there is one more possible reason for the reduction in violations issued.</a:t>
            </a:r>
            <a:endParaRPr lang="en-US" altLang="en-US" i="1" dirty="0" smtClean="0"/>
          </a:p>
        </p:txBody>
      </p:sp>
      <p:sp>
        <p:nvSpPr>
          <p:cNvPr id="4" name="Slide Number Placeholder 3"/>
          <p:cNvSpPr>
            <a:spLocks noGrp="1"/>
          </p:cNvSpPr>
          <p:nvPr>
            <p:ph type="sldNum" sz="quarter" idx="5"/>
          </p:nvPr>
        </p:nvSpPr>
        <p:spPr/>
        <p:txBody>
          <a:bodyPr/>
          <a:lstStyle/>
          <a:p>
            <a:pPr>
              <a:defRPr/>
            </a:pPr>
            <a:fld id="{D7C8F977-BF5C-46BA-A863-2BC0FE439C7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3935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173988" indent="-173988">
              <a:buFontTx/>
              <a:buChar char="•"/>
            </a:pPr>
            <a:r>
              <a:rPr lang="en-US" altLang="en-US" dirty="0" smtClean="0"/>
              <a:t>% Total Inspections conducted and Inspection Type was Complaint.  Increase in worker voice</a:t>
            </a:r>
            <a:r>
              <a:rPr lang="en-US" altLang="en-US" baseline="0" dirty="0" smtClean="0"/>
              <a:t> in the workplace.</a:t>
            </a:r>
            <a:endParaRPr lang="en-US" altLang="en-US" dirty="0" smtClean="0"/>
          </a:p>
          <a:p>
            <a:pPr marL="173988" indent="-173988">
              <a:buFontTx/>
              <a:buChar char="•"/>
            </a:pPr>
            <a:endParaRPr lang="en-US" altLang="en-US" dirty="0" smtClean="0"/>
          </a:p>
          <a:p>
            <a:pPr marL="173988" indent="-173988">
              <a:buFontTx/>
              <a:buChar char="•"/>
            </a:pPr>
            <a:r>
              <a:rPr lang="en-US" altLang="en-US" dirty="0" smtClean="0"/>
              <a:t>Following slides indicate</a:t>
            </a:r>
            <a:r>
              <a:rPr lang="en-US" altLang="en-US" baseline="0" dirty="0" smtClean="0"/>
              <a:t> where t</a:t>
            </a:r>
            <a:r>
              <a:rPr lang="en-US" altLang="en-US" dirty="0" smtClean="0"/>
              <a:t>he complaints coming from? </a:t>
            </a:r>
          </a:p>
          <a:p>
            <a:pPr marL="173988" indent="-173988">
              <a:buFontTx/>
              <a:buChar char="•"/>
            </a:pPr>
            <a:endParaRPr lang="en-US" altLang="en-US" dirty="0" smtClean="0"/>
          </a:p>
        </p:txBody>
      </p:sp>
      <p:sp>
        <p:nvSpPr>
          <p:cNvPr id="4" name="Slide Number Placeholder 3"/>
          <p:cNvSpPr>
            <a:spLocks noGrp="1"/>
          </p:cNvSpPr>
          <p:nvPr>
            <p:ph type="sldNum" sz="quarter" idx="5"/>
          </p:nvPr>
        </p:nvSpPr>
        <p:spPr/>
        <p:txBody>
          <a:bodyPr/>
          <a:lstStyle/>
          <a:p>
            <a:pPr>
              <a:defRPr/>
            </a:pPr>
            <a:fld id="{97567CF1-A10E-4640-BF88-CE7FB045969F}"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31001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establishes enforcement policies and procedures for OSHA's Severe Violator Enforcement Program (SVEP), which concentrates resources on inspecting employers who have demonstrated indifference to their OSH Act obligations by committing willful, repeated, or failure-to-abate violations. Enforcement actions for severe violator cases include mandatory follow-up inspections, increased company/corporate awareness of OSHA enforcement, corporate-wide agreements, where appropriate, enhanced settlement provisions, and federal court enforcement under Section 11(b) of the OSH Act.</a:t>
            </a:r>
          </a:p>
          <a:p>
            <a:endParaRPr lang="en-US" dirty="0" smtClean="0"/>
          </a:p>
          <a:p>
            <a:endParaRPr lang="en-US" dirty="0" smtClean="0"/>
          </a:p>
          <a:p>
            <a:r>
              <a:rPr lang="en-US" dirty="0" smtClean="0"/>
              <a:t>High-emphasis</a:t>
            </a:r>
            <a:r>
              <a:rPr lang="en-US" baseline="0" dirty="0" smtClean="0"/>
              <a:t> hazards are those OHSA has identified as high risk.  High-Emphasis Hazard includes grain handling.</a:t>
            </a:r>
            <a:endParaRPr lang="en-US" dirty="0"/>
          </a:p>
        </p:txBody>
      </p:sp>
      <p:sp>
        <p:nvSpPr>
          <p:cNvPr id="4" name="Slide Number Placeholder 3"/>
          <p:cNvSpPr>
            <a:spLocks noGrp="1"/>
          </p:cNvSpPr>
          <p:nvPr>
            <p:ph type="sldNum" sz="quarter" idx="10"/>
          </p:nvPr>
        </p:nvSpPr>
        <p:spPr/>
        <p:txBody>
          <a:bodyPr/>
          <a:lstStyle/>
          <a:p>
            <a:fld id="{23764D66-2F18-409F-AE7B-AB6F01504F6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26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5730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90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45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prstClr val="white"/>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prstClr val="white"/>
              </a:solidFill>
            </a:endParaRPr>
          </a:p>
        </p:txBody>
      </p:sp>
      <p:sp>
        <p:nvSpPr>
          <p:cNvPr id="6" name="Rectangle 6"/>
          <p:cNvSpPr>
            <a:spLocks noGrp="1" noChangeArrowheads="1"/>
          </p:cNvSpPr>
          <p:nvPr>
            <p:ph type="sldNum" sz="quarter" idx="12"/>
          </p:nvPr>
        </p:nvSpPr>
        <p:spPr>
          <a:xfrm>
            <a:off x="8534400" y="6422064"/>
            <a:ext cx="381000" cy="365125"/>
          </a:xfrm>
          <a:prstGeom prst="rect">
            <a:avLst/>
          </a:prstGeom>
          <a:ln/>
        </p:spPr>
        <p:txBody>
          <a:bodyPr/>
          <a:lstStyle>
            <a:lvl1pPr>
              <a:defRPr/>
            </a:lvl1pPr>
          </a:lstStyle>
          <a:p>
            <a:pPr>
              <a:defRPr/>
            </a:pPr>
            <a:fld id="{04D66617-0D08-42C6-9DAE-E974CB017FA1}" type="slidenum">
              <a:rPr lang="en-US">
                <a:solidFill>
                  <a:srgbClr val="D4D2D0">
                    <a:shade val="50000"/>
                  </a:srgbClr>
                </a:solidFill>
              </a:rPr>
              <a:pPr>
                <a:defRPr/>
              </a:pPr>
              <a:t>‹#›</a:t>
            </a:fld>
            <a:endParaRPr lang="en-US" dirty="0">
              <a:solidFill>
                <a:srgbClr val="D4D2D0">
                  <a:shade val="50000"/>
                </a:srgbClr>
              </a:solidFill>
            </a:endParaRPr>
          </a:p>
        </p:txBody>
      </p:sp>
    </p:spTree>
    <p:extLst>
      <p:ext uri="{BB962C8B-B14F-4D97-AF65-F5344CB8AC3E}">
        <p14:creationId xmlns:p14="http://schemas.microsoft.com/office/powerpoint/2010/main" val="319118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3159 w 2780"/>
                <a:gd name="T1" fmla="*/ 18 h 953"/>
                <a:gd name="T2" fmla="*/ 3059 w 2780"/>
                <a:gd name="T3" fmla="*/ 24 h 953"/>
                <a:gd name="T4" fmla="*/ 2985 w 2780"/>
                <a:gd name="T5" fmla="*/ 102 h 953"/>
                <a:gd name="T6" fmla="*/ 2865 w 2780"/>
                <a:gd name="T7" fmla="*/ 156 h 953"/>
                <a:gd name="T8" fmla="*/ 2858 w 2780"/>
                <a:gd name="T9" fmla="*/ 222 h 953"/>
                <a:gd name="T10" fmla="*/ 2838 w 2780"/>
                <a:gd name="T11" fmla="*/ 246 h 953"/>
                <a:gd name="T12" fmla="*/ 2818 w 2780"/>
                <a:gd name="T13" fmla="*/ 252 h 953"/>
                <a:gd name="T14" fmla="*/ 2737 w 2780"/>
                <a:gd name="T15" fmla="*/ 210 h 953"/>
                <a:gd name="T16" fmla="*/ 2579 w 2780"/>
                <a:gd name="T17" fmla="*/ 192 h 953"/>
                <a:gd name="T18" fmla="*/ 2552 w 2780"/>
                <a:gd name="T19" fmla="*/ 186 h 953"/>
                <a:gd name="T20" fmla="*/ 2531 w 2780"/>
                <a:gd name="T21" fmla="*/ 192 h 953"/>
                <a:gd name="T22" fmla="*/ 2449 w 2780"/>
                <a:gd name="T23" fmla="*/ 228 h 953"/>
                <a:gd name="T24" fmla="*/ 2408 w 2780"/>
                <a:gd name="T25" fmla="*/ 240 h 953"/>
                <a:gd name="T26" fmla="*/ 2381 w 2780"/>
                <a:gd name="T27" fmla="*/ 246 h 953"/>
                <a:gd name="T28" fmla="*/ 2367 w 2780"/>
                <a:gd name="T29" fmla="*/ 258 h 953"/>
                <a:gd name="T30" fmla="*/ 2367 w 2780"/>
                <a:gd name="T31" fmla="*/ 276 h 953"/>
                <a:gd name="T32" fmla="*/ 2341 w 2780"/>
                <a:gd name="T33" fmla="*/ 300 h 953"/>
                <a:gd name="T34" fmla="*/ 2320 w 2780"/>
                <a:gd name="T35" fmla="*/ 312 h 953"/>
                <a:gd name="T36" fmla="*/ 2308 w 2780"/>
                <a:gd name="T37" fmla="*/ 324 h 953"/>
                <a:gd name="T38" fmla="*/ 2296 w 2780"/>
                <a:gd name="T39" fmla="*/ 336 h 953"/>
                <a:gd name="T40" fmla="*/ 2261 w 2780"/>
                <a:gd name="T41" fmla="*/ 342 h 953"/>
                <a:gd name="T42" fmla="*/ 2184 w 2780"/>
                <a:gd name="T43" fmla="*/ 336 h 953"/>
                <a:gd name="T44" fmla="*/ 2142 w 2780"/>
                <a:gd name="T45" fmla="*/ 330 h 953"/>
                <a:gd name="T46" fmla="*/ 2128 w 2780"/>
                <a:gd name="T47" fmla="*/ 342 h 953"/>
                <a:gd name="T48" fmla="*/ 2114 w 2780"/>
                <a:gd name="T49" fmla="*/ 354 h 953"/>
                <a:gd name="T50" fmla="*/ 2079 w 2780"/>
                <a:gd name="T51" fmla="*/ 360 h 953"/>
                <a:gd name="T52" fmla="*/ 2010 w 2780"/>
                <a:gd name="T53" fmla="*/ 342 h 953"/>
                <a:gd name="T54" fmla="*/ 1986 w 2780"/>
                <a:gd name="T55" fmla="*/ 342 h 953"/>
                <a:gd name="T56" fmla="*/ 1962 w 2780"/>
                <a:gd name="T57" fmla="*/ 354 h 953"/>
                <a:gd name="T58" fmla="*/ 1893 w 2780"/>
                <a:gd name="T59" fmla="*/ 425 h 953"/>
                <a:gd name="T60" fmla="*/ 1843 w 2780"/>
                <a:gd name="T61" fmla="*/ 569 h 953"/>
                <a:gd name="T62" fmla="*/ 1843 w 2780"/>
                <a:gd name="T63" fmla="*/ 593 h 953"/>
                <a:gd name="T64" fmla="*/ 1850 w 2780"/>
                <a:gd name="T65" fmla="*/ 641 h 953"/>
                <a:gd name="T66" fmla="*/ 1871 w 2780"/>
                <a:gd name="T67" fmla="*/ 659 h 953"/>
                <a:gd name="T68" fmla="*/ 1864 w 2780"/>
                <a:gd name="T69" fmla="*/ 671 h 953"/>
                <a:gd name="T70" fmla="*/ 1850 w 2780"/>
                <a:gd name="T71" fmla="*/ 683 h 953"/>
                <a:gd name="T72" fmla="*/ 1756 w 2780"/>
                <a:gd name="T73" fmla="*/ 689 h 953"/>
                <a:gd name="T74" fmla="*/ 1670 w 2780"/>
                <a:gd name="T75" fmla="*/ 629 h 953"/>
                <a:gd name="T76" fmla="*/ 1523 w 2780"/>
                <a:gd name="T77" fmla="*/ 587 h 953"/>
                <a:gd name="T78" fmla="*/ 1348 w 2780"/>
                <a:gd name="T79" fmla="*/ 671 h 953"/>
                <a:gd name="T80" fmla="*/ 1158 w 2780"/>
                <a:gd name="T81" fmla="*/ 731 h 953"/>
                <a:gd name="T82" fmla="*/ 936 w 2780"/>
                <a:gd name="T83" fmla="*/ 743 h 953"/>
                <a:gd name="T84" fmla="*/ 710 w 2780"/>
                <a:gd name="T85" fmla="*/ 701 h 953"/>
                <a:gd name="T86" fmla="*/ 650 w 2780"/>
                <a:gd name="T87" fmla="*/ 695 h 953"/>
                <a:gd name="T88" fmla="*/ 638 w 2780"/>
                <a:gd name="T89" fmla="*/ 701 h 953"/>
                <a:gd name="T90" fmla="*/ 602 w 2780"/>
                <a:gd name="T91" fmla="*/ 731 h 953"/>
                <a:gd name="T92" fmla="*/ 490 w 2780"/>
                <a:gd name="T93" fmla="*/ 809 h 953"/>
                <a:gd name="T94" fmla="*/ 447 w 2780"/>
                <a:gd name="T95" fmla="*/ 821 h 953"/>
                <a:gd name="T96" fmla="*/ 423 w 2780"/>
                <a:gd name="T97" fmla="*/ 821 h 953"/>
                <a:gd name="T98" fmla="*/ 376 w 2780"/>
                <a:gd name="T99" fmla="*/ 827 h 953"/>
                <a:gd name="T100" fmla="*/ 250 w 2780"/>
                <a:gd name="T101" fmla="*/ 851 h 953"/>
                <a:gd name="T102" fmla="*/ 21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17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p:spPr>
          <p:txBody>
            <a:bodyPr/>
            <a:lstStyle/>
            <a:p>
              <a:pPr>
                <a:defRPr/>
              </a:pPr>
              <a:endParaRPr lang="en-US" sz="1800">
                <a:solidFill>
                  <a:srgbClr val="F8F8F8"/>
                </a:solidFill>
                <a:latin typeface="Arial" pitchFamily="34" charset="0"/>
                <a:ea typeface="ＭＳ Ｐゴシック" pitchFamily="34" charset="-128"/>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grpSp>
      <p:sp>
        <p:nvSpPr>
          <p:cNvPr id="2181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2181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21" name="Rectangle 21"/>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22" name="Rectangle 22"/>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293913CB-891F-4C8C-84A0-74567FCE2023}" type="slidenum">
              <a:rPr lang="en-US"/>
              <a:pPr>
                <a:defRPr/>
              </a:pPr>
              <a:t>‹#›</a:t>
            </a:fld>
            <a:endParaRPr lang="en-US"/>
          </a:p>
        </p:txBody>
      </p:sp>
    </p:spTree>
    <p:extLst>
      <p:ext uri="{BB962C8B-B14F-4D97-AF65-F5344CB8AC3E}">
        <p14:creationId xmlns:p14="http://schemas.microsoft.com/office/powerpoint/2010/main" val="318370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5"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6"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B6C9B3C5-1523-4483-ACFD-C8433DAC967E}" type="slidenum">
              <a:rPr lang="en-US"/>
              <a:pPr>
                <a:defRPr/>
              </a:pPr>
              <a:t>‹#›</a:t>
            </a:fld>
            <a:endParaRPr lang="en-US"/>
          </a:p>
        </p:txBody>
      </p:sp>
    </p:spTree>
    <p:extLst>
      <p:ext uri="{BB962C8B-B14F-4D97-AF65-F5344CB8AC3E}">
        <p14:creationId xmlns:p14="http://schemas.microsoft.com/office/powerpoint/2010/main" val="349362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5"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6"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21CB2927-6184-4AA3-B7A8-ED47E2C0C39D}" type="slidenum">
              <a:rPr lang="en-US"/>
              <a:pPr>
                <a:defRPr/>
              </a:pPr>
              <a:t>‹#›</a:t>
            </a:fld>
            <a:endParaRPr lang="en-US"/>
          </a:p>
        </p:txBody>
      </p:sp>
    </p:spTree>
    <p:extLst>
      <p:ext uri="{BB962C8B-B14F-4D97-AF65-F5344CB8AC3E}">
        <p14:creationId xmlns:p14="http://schemas.microsoft.com/office/powerpoint/2010/main" val="368646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6"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7"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D8D68E63-1F42-4D9B-88F2-6AE4DDA193B2}" type="slidenum">
              <a:rPr lang="en-US"/>
              <a:pPr>
                <a:defRPr/>
              </a:pPr>
              <a:t>‹#›</a:t>
            </a:fld>
            <a:endParaRPr lang="en-US"/>
          </a:p>
        </p:txBody>
      </p:sp>
    </p:spTree>
    <p:extLst>
      <p:ext uri="{BB962C8B-B14F-4D97-AF65-F5344CB8AC3E}">
        <p14:creationId xmlns:p14="http://schemas.microsoft.com/office/powerpoint/2010/main" val="272656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8"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9"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C55A87E3-15AA-401C-B4C8-6D122503E394}" type="slidenum">
              <a:rPr lang="en-US"/>
              <a:pPr>
                <a:defRPr/>
              </a:pPr>
              <a:t>‹#›</a:t>
            </a:fld>
            <a:endParaRPr lang="en-US"/>
          </a:p>
        </p:txBody>
      </p:sp>
    </p:spTree>
    <p:extLst>
      <p:ext uri="{BB962C8B-B14F-4D97-AF65-F5344CB8AC3E}">
        <p14:creationId xmlns:p14="http://schemas.microsoft.com/office/powerpoint/2010/main" val="678641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4"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5"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82E4912F-1BE9-4CAF-88AD-464815040EFA}" type="slidenum">
              <a:rPr lang="en-US"/>
              <a:pPr>
                <a:defRPr/>
              </a:pPr>
              <a:t>‹#›</a:t>
            </a:fld>
            <a:endParaRPr lang="en-US"/>
          </a:p>
        </p:txBody>
      </p:sp>
    </p:spTree>
    <p:extLst>
      <p:ext uri="{BB962C8B-B14F-4D97-AF65-F5344CB8AC3E}">
        <p14:creationId xmlns:p14="http://schemas.microsoft.com/office/powerpoint/2010/main" val="205065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3"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4"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94D79824-B280-42B5-BC8B-462224A4C08E}" type="slidenum">
              <a:rPr lang="en-US"/>
              <a:pPr>
                <a:defRPr/>
              </a:pPr>
              <a:t>‹#›</a:t>
            </a:fld>
            <a:endParaRPr lang="en-US"/>
          </a:p>
        </p:txBody>
      </p:sp>
    </p:spTree>
    <p:extLst>
      <p:ext uri="{BB962C8B-B14F-4D97-AF65-F5344CB8AC3E}">
        <p14:creationId xmlns:p14="http://schemas.microsoft.com/office/powerpoint/2010/main" val="420760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892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6"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7"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FF867975-8918-46A2-AAB7-4F4F8A5974AD}" type="slidenum">
              <a:rPr lang="en-US"/>
              <a:pPr>
                <a:defRPr/>
              </a:pPr>
              <a:t>‹#›</a:t>
            </a:fld>
            <a:endParaRPr lang="en-US"/>
          </a:p>
        </p:txBody>
      </p:sp>
    </p:spTree>
    <p:extLst>
      <p:ext uri="{BB962C8B-B14F-4D97-AF65-F5344CB8AC3E}">
        <p14:creationId xmlns:p14="http://schemas.microsoft.com/office/powerpoint/2010/main" val="1736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6"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7"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F948CDD6-F905-4A0E-8F94-7FF07E7DB651}" type="slidenum">
              <a:rPr lang="en-US"/>
              <a:pPr>
                <a:defRPr/>
              </a:pPr>
              <a:t>‹#›</a:t>
            </a:fld>
            <a:endParaRPr lang="en-US"/>
          </a:p>
        </p:txBody>
      </p:sp>
    </p:spTree>
    <p:extLst>
      <p:ext uri="{BB962C8B-B14F-4D97-AF65-F5344CB8AC3E}">
        <p14:creationId xmlns:p14="http://schemas.microsoft.com/office/powerpoint/2010/main" val="40616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5"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6"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7E9C2C6C-28AC-4741-9DF3-766342320D89}" type="slidenum">
              <a:rPr lang="en-US"/>
              <a:pPr>
                <a:defRPr/>
              </a:pPr>
              <a:t>‹#›</a:t>
            </a:fld>
            <a:endParaRPr lang="en-US"/>
          </a:p>
        </p:txBody>
      </p:sp>
    </p:spTree>
    <p:extLst>
      <p:ext uri="{BB962C8B-B14F-4D97-AF65-F5344CB8AC3E}">
        <p14:creationId xmlns:p14="http://schemas.microsoft.com/office/powerpoint/2010/main" val="2001640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5"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6"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FB66140A-3D18-442D-8BCC-C9E040B355D8}" type="slidenum">
              <a:rPr lang="en-US"/>
              <a:pPr>
                <a:defRPr/>
              </a:pPr>
              <a:t>‹#›</a:t>
            </a:fld>
            <a:endParaRPr lang="en-US"/>
          </a:p>
        </p:txBody>
      </p:sp>
    </p:spTree>
    <p:extLst>
      <p:ext uri="{BB962C8B-B14F-4D97-AF65-F5344CB8AC3E}">
        <p14:creationId xmlns:p14="http://schemas.microsoft.com/office/powerpoint/2010/main" val="102754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fontAlgn="auto">
              <a:spcBef>
                <a:spcPts val="0"/>
              </a:spcBef>
              <a:spcAft>
                <a:spcPts val="0"/>
              </a:spcAft>
              <a:defRPr>
                <a:latin typeface="Arial" pitchFamily="34" charset="0"/>
                <a:ea typeface="+mn-ea"/>
              </a:defRPr>
            </a:lvl1pPr>
          </a:lstStyle>
          <a:p>
            <a:pPr>
              <a:defRPr/>
            </a:pPr>
            <a:endParaRPr lang="en-US"/>
          </a:p>
        </p:txBody>
      </p:sp>
      <p:sp>
        <p:nvSpPr>
          <p:cNvPr id="5" name="Rectangle 20"/>
          <p:cNvSpPr>
            <a:spLocks noGrp="1" noChangeArrowheads="1"/>
          </p:cNvSpPr>
          <p:nvPr>
            <p:ph type="ftr" sz="quarter" idx="11"/>
          </p:nvPr>
        </p:nvSpPr>
        <p:spPr/>
        <p:txBody>
          <a:bodyPr/>
          <a:lstStyle>
            <a:lvl1pPr algn="l" fontAlgn="auto">
              <a:spcBef>
                <a:spcPts val="0"/>
              </a:spcBef>
              <a:spcAft>
                <a:spcPts val="0"/>
              </a:spcAft>
              <a:defRPr>
                <a:latin typeface="Arial" pitchFamily="34" charset="0"/>
                <a:ea typeface="+mn-ea"/>
              </a:defRPr>
            </a:lvl1pPr>
          </a:lstStyle>
          <a:p>
            <a:pPr>
              <a:defRPr/>
            </a:pPr>
            <a:endParaRPr lang="en-US"/>
          </a:p>
        </p:txBody>
      </p:sp>
      <p:sp>
        <p:nvSpPr>
          <p:cNvPr id="6" name="Rectangle 21"/>
          <p:cNvSpPr>
            <a:spLocks noGrp="1" noChangeArrowheads="1"/>
          </p:cNvSpPr>
          <p:nvPr>
            <p:ph type="sldNum" sz="quarter" idx="12"/>
          </p:nvPr>
        </p:nvSpPr>
        <p:spPr/>
        <p:txBody>
          <a:bodyPr/>
          <a:lstStyle>
            <a:lvl1pPr fontAlgn="auto">
              <a:spcBef>
                <a:spcPts val="0"/>
              </a:spcBef>
              <a:spcAft>
                <a:spcPts val="0"/>
              </a:spcAft>
              <a:defRPr>
                <a:latin typeface="Arial" pitchFamily="34" charset="0"/>
                <a:ea typeface="+mn-ea"/>
              </a:defRPr>
            </a:lvl1pPr>
          </a:lstStyle>
          <a:p>
            <a:pPr>
              <a:defRPr/>
            </a:pPr>
            <a:fld id="{4B721349-0C49-4B23-8DB8-C95294DD7596}" type="slidenum">
              <a:rPr lang="en-US"/>
              <a:pPr>
                <a:defRPr/>
              </a:pPr>
              <a:t>‹#›</a:t>
            </a:fld>
            <a:endParaRPr lang="en-US"/>
          </a:p>
        </p:txBody>
      </p:sp>
    </p:spTree>
    <p:extLst>
      <p:ext uri="{BB962C8B-B14F-4D97-AF65-F5344CB8AC3E}">
        <p14:creationId xmlns:p14="http://schemas.microsoft.com/office/powerpoint/2010/main" val="218118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399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81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973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478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89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357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536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agBrick">
          <a:fgClr>
            <a:srgbClr val="CFCFCF"/>
          </a:fgClr>
          <a:bgClr>
            <a:schemeClr val="tx2">
              <a:lumMod val="50000"/>
              <a:lumOff val="50000"/>
            </a:schemeClr>
          </a:bgClr>
        </a:patt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userDrawn="1"/>
        </p:nvSpPr>
        <p:spPr bwMode="auto">
          <a:xfrm>
            <a:off x="0" y="6705600"/>
            <a:ext cx="9144000" cy="152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30" name="Rectangle 10"/>
          <p:cNvSpPr>
            <a:spLocks noChangeArrowheads="1"/>
          </p:cNvSpPr>
          <p:nvPr userDrawn="1"/>
        </p:nvSpPr>
        <p:spPr bwMode="auto">
          <a:xfrm flipV="1">
            <a:off x="0" y="6705600"/>
            <a:ext cx="9144000" cy="36513"/>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31" name="Rectangle 11"/>
          <p:cNvSpPr>
            <a:spLocks noChangeArrowheads="1"/>
          </p:cNvSpPr>
          <p:nvPr userDrawn="1"/>
        </p:nvSpPr>
        <p:spPr bwMode="auto">
          <a:xfrm flipV="1">
            <a:off x="0" y="-114300"/>
            <a:ext cx="9144000" cy="555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1032" name="Picture 22" descr="OSHA_LOGORGB"/>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rtl="0" eaLnBrk="0" fontAlgn="base" hangingPunct="0">
        <a:spcBef>
          <a:spcPct val="0"/>
        </a:spcBef>
        <a:spcAft>
          <a:spcPct val="0"/>
        </a:spcAft>
        <a:defRPr sz="4000" b="1">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accent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accent2"/>
          </a:solidFill>
          <a:latin typeface="Arial" pitchFamily="34" charset="0"/>
        </a:defRPr>
      </a:lvl6pPr>
      <a:lvl7pPr marL="914400" algn="ctr" rtl="0" fontAlgn="base">
        <a:spcBef>
          <a:spcPct val="0"/>
        </a:spcBef>
        <a:spcAft>
          <a:spcPct val="0"/>
        </a:spcAft>
        <a:defRPr sz="4000" b="1">
          <a:solidFill>
            <a:schemeClr val="accent2"/>
          </a:solidFill>
          <a:latin typeface="Arial" pitchFamily="34" charset="0"/>
        </a:defRPr>
      </a:lvl7pPr>
      <a:lvl8pPr marL="1371600" algn="ctr" rtl="0" fontAlgn="base">
        <a:spcBef>
          <a:spcPct val="0"/>
        </a:spcBef>
        <a:spcAft>
          <a:spcPct val="0"/>
        </a:spcAft>
        <a:defRPr sz="4000" b="1">
          <a:solidFill>
            <a:schemeClr val="accent2"/>
          </a:solidFill>
          <a:latin typeface="Arial" pitchFamily="34" charset="0"/>
        </a:defRPr>
      </a:lvl8pPr>
      <a:lvl9pPr marL="1828800" algn="ctr" rtl="0" fontAlgn="base">
        <a:spcBef>
          <a:spcPct val="0"/>
        </a:spcBef>
        <a:spcAft>
          <a:spcPct val="0"/>
        </a:spcAft>
        <a:defRPr sz="40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7D9E"/>
            </a:gs>
          </a:gsLst>
          <a:lin ang="54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4716463" y="5345113"/>
            <a:ext cx="4427537" cy="1512887"/>
            <a:chOff x="2971" y="3367"/>
            <a:chExt cx="2789" cy="953"/>
          </a:xfrm>
        </p:grpSpPr>
        <p:sp>
          <p:nvSpPr>
            <p:cNvPr id="3080" name="Freeform 3"/>
            <p:cNvSpPr>
              <a:spLocks/>
            </p:cNvSpPr>
            <p:nvPr/>
          </p:nvSpPr>
          <p:spPr bwMode="ltGray">
            <a:xfrm>
              <a:off x="2971" y="3367"/>
              <a:ext cx="2789" cy="953"/>
            </a:xfrm>
            <a:custGeom>
              <a:avLst/>
              <a:gdLst>
                <a:gd name="T0" fmla="*/ 3159 w 2780"/>
                <a:gd name="T1" fmla="*/ 18 h 953"/>
                <a:gd name="T2" fmla="*/ 3059 w 2780"/>
                <a:gd name="T3" fmla="*/ 24 h 953"/>
                <a:gd name="T4" fmla="*/ 2985 w 2780"/>
                <a:gd name="T5" fmla="*/ 102 h 953"/>
                <a:gd name="T6" fmla="*/ 2865 w 2780"/>
                <a:gd name="T7" fmla="*/ 156 h 953"/>
                <a:gd name="T8" fmla="*/ 2858 w 2780"/>
                <a:gd name="T9" fmla="*/ 222 h 953"/>
                <a:gd name="T10" fmla="*/ 2838 w 2780"/>
                <a:gd name="T11" fmla="*/ 246 h 953"/>
                <a:gd name="T12" fmla="*/ 2818 w 2780"/>
                <a:gd name="T13" fmla="*/ 252 h 953"/>
                <a:gd name="T14" fmla="*/ 2737 w 2780"/>
                <a:gd name="T15" fmla="*/ 210 h 953"/>
                <a:gd name="T16" fmla="*/ 2579 w 2780"/>
                <a:gd name="T17" fmla="*/ 192 h 953"/>
                <a:gd name="T18" fmla="*/ 2552 w 2780"/>
                <a:gd name="T19" fmla="*/ 186 h 953"/>
                <a:gd name="T20" fmla="*/ 2531 w 2780"/>
                <a:gd name="T21" fmla="*/ 192 h 953"/>
                <a:gd name="T22" fmla="*/ 2449 w 2780"/>
                <a:gd name="T23" fmla="*/ 228 h 953"/>
                <a:gd name="T24" fmla="*/ 2408 w 2780"/>
                <a:gd name="T25" fmla="*/ 240 h 953"/>
                <a:gd name="T26" fmla="*/ 2381 w 2780"/>
                <a:gd name="T27" fmla="*/ 246 h 953"/>
                <a:gd name="T28" fmla="*/ 2367 w 2780"/>
                <a:gd name="T29" fmla="*/ 258 h 953"/>
                <a:gd name="T30" fmla="*/ 2367 w 2780"/>
                <a:gd name="T31" fmla="*/ 276 h 953"/>
                <a:gd name="T32" fmla="*/ 2341 w 2780"/>
                <a:gd name="T33" fmla="*/ 300 h 953"/>
                <a:gd name="T34" fmla="*/ 2320 w 2780"/>
                <a:gd name="T35" fmla="*/ 312 h 953"/>
                <a:gd name="T36" fmla="*/ 2308 w 2780"/>
                <a:gd name="T37" fmla="*/ 324 h 953"/>
                <a:gd name="T38" fmla="*/ 2296 w 2780"/>
                <a:gd name="T39" fmla="*/ 336 h 953"/>
                <a:gd name="T40" fmla="*/ 2261 w 2780"/>
                <a:gd name="T41" fmla="*/ 342 h 953"/>
                <a:gd name="T42" fmla="*/ 2184 w 2780"/>
                <a:gd name="T43" fmla="*/ 336 h 953"/>
                <a:gd name="T44" fmla="*/ 2142 w 2780"/>
                <a:gd name="T45" fmla="*/ 330 h 953"/>
                <a:gd name="T46" fmla="*/ 2128 w 2780"/>
                <a:gd name="T47" fmla="*/ 342 h 953"/>
                <a:gd name="T48" fmla="*/ 2114 w 2780"/>
                <a:gd name="T49" fmla="*/ 354 h 953"/>
                <a:gd name="T50" fmla="*/ 2079 w 2780"/>
                <a:gd name="T51" fmla="*/ 360 h 953"/>
                <a:gd name="T52" fmla="*/ 2010 w 2780"/>
                <a:gd name="T53" fmla="*/ 342 h 953"/>
                <a:gd name="T54" fmla="*/ 1986 w 2780"/>
                <a:gd name="T55" fmla="*/ 342 h 953"/>
                <a:gd name="T56" fmla="*/ 1962 w 2780"/>
                <a:gd name="T57" fmla="*/ 354 h 953"/>
                <a:gd name="T58" fmla="*/ 1893 w 2780"/>
                <a:gd name="T59" fmla="*/ 425 h 953"/>
                <a:gd name="T60" fmla="*/ 1843 w 2780"/>
                <a:gd name="T61" fmla="*/ 569 h 953"/>
                <a:gd name="T62" fmla="*/ 1843 w 2780"/>
                <a:gd name="T63" fmla="*/ 593 h 953"/>
                <a:gd name="T64" fmla="*/ 1850 w 2780"/>
                <a:gd name="T65" fmla="*/ 641 h 953"/>
                <a:gd name="T66" fmla="*/ 1871 w 2780"/>
                <a:gd name="T67" fmla="*/ 659 h 953"/>
                <a:gd name="T68" fmla="*/ 1864 w 2780"/>
                <a:gd name="T69" fmla="*/ 671 h 953"/>
                <a:gd name="T70" fmla="*/ 1850 w 2780"/>
                <a:gd name="T71" fmla="*/ 683 h 953"/>
                <a:gd name="T72" fmla="*/ 1756 w 2780"/>
                <a:gd name="T73" fmla="*/ 689 h 953"/>
                <a:gd name="T74" fmla="*/ 1670 w 2780"/>
                <a:gd name="T75" fmla="*/ 629 h 953"/>
                <a:gd name="T76" fmla="*/ 1523 w 2780"/>
                <a:gd name="T77" fmla="*/ 587 h 953"/>
                <a:gd name="T78" fmla="*/ 1348 w 2780"/>
                <a:gd name="T79" fmla="*/ 671 h 953"/>
                <a:gd name="T80" fmla="*/ 1158 w 2780"/>
                <a:gd name="T81" fmla="*/ 731 h 953"/>
                <a:gd name="T82" fmla="*/ 936 w 2780"/>
                <a:gd name="T83" fmla="*/ 743 h 953"/>
                <a:gd name="T84" fmla="*/ 710 w 2780"/>
                <a:gd name="T85" fmla="*/ 701 h 953"/>
                <a:gd name="T86" fmla="*/ 650 w 2780"/>
                <a:gd name="T87" fmla="*/ 695 h 953"/>
                <a:gd name="T88" fmla="*/ 638 w 2780"/>
                <a:gd name="T89" fmla="*/ 701 h 953"/>
                <a:gd name="T90" fmla="*/ 602 w 2780"/>
                <a:gd name="T91" fmla="*/ 731 h 953"/>
                <a:gd name="T92" fmla="*/ 490 w 2780"/>
                <a:gd name="T93" fmla="*/ 809 h 953"/>
                <a:gd name="T94" fmla="*/ 447 w 2780"/>
                <a:gd name="T95" fmla="*/ 821 h 953"/>
                <a:gd name="T96" fmla="*/ 423 w 2780"/>
                <a:gd name="T97" fmla="*/ 821 h 953"/>
                <a:gd name="T98" fmla="*/ 376 w 2780"/>
                <a:gd name="T99" fmla="*/ 827 h 953"/>
                <a:gd name="T100" fmla="*/ 250 w 2780"/>
                <a:gd name="T101" fmla="*/ 851 h 953"/>
                <a:gd name="T102" fmla="*/ 21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17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p:spPr>
          <p:txBody>
            <a:bodyPr/>
            <a:lstStyle/>
            <a:p>
              <a:pPr>
                <a:defRPr/>
              </a:pPr>
              <a:endParaRPr lang="en-US" sz="1800">
                <a:solidFill>
                  <a:srgbClr val="F8F8F8"/>
                </a:solidFill>
                <a:latin typeface="Arial" pitchFamily="34" charset="0"/>
                <a:ea typeface="ＭＳ Ｐゴシック" pitchFamily="34" charset="-128"/>
              </a:endParaRPr>
            </a:p>
          </p:txBody>
        </p:sp>
        <p:sp>
          <p:nvSpPr>
            <p:cNvPr id="2170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0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1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1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1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1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1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sp>
          <p:nvSpPr>
            <p:cNvPr id="2171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ctr" eaLnBrk="0" hangingPunct="0">
                <a:defRPr/>
              </a:pPr>
              <a:endParaRPr lang="en-US" sz="1800">
                <a:solidFill>
                  <a:srgbClr val="F8F8F8"/>
                </a:solidFill>
                <a:latin typeface="Verdana" pitchFamily="34" charset="0"/>
                <a:ea typeface="ＭＳ Ｐゴシック" pitchFamily="34" charset="-128"/>
              </a:endParaRPr>
            </a:p>
          </p:txBody>
        </p:sp>
      </p:grpSp>
      <p:sp>
        <p:nvSpPr>
          <p:cNvPr id="217106" name="Rectangle 18"/>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17107" name="Rectangle 19"/>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rgbClr val="F8F8F8"/>
                </a:solidFill>
                <a:effectLst>
                  <a:outerShdw blurRad="38100" dist="38100" dir="2700000" algn="tl">
                    <a:srgbClr val="000000"/>
                  </a:outerShdw>
                </a:effectLst>
                <a:latin typeface="Verdana" pitchFamily="34" charset="0"/>
                <a:ea typeface="ＭＳ Ｐゴシック" pitchFamily="34" charset="-128"/>
                <a:cs typeface="+mn-cs"/>
              </a:defRPr>
            </a:lvl1pPr>
          </a:lstStyle>
          <a:p>
            <a:pPr>
              <a:defRPr/>
            </a:pPr>
            <a:endParaRPr lang="en-US"/>
          </a:p>
        </p:txBody>
      </p:sp>
      <p:sp>
        <p:nvSpPr>
          <p:cNvPr id="217108" name="Rectangle 2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solidFill>
                  <a:srgbClr val="F8F8F8"/>
                </a:solidFill>
                <a:effectLst>
                  <a:outerShdw blurRad="38100" dist="38100" dir="2700000" algn="tl">
                    <a:srgbClr val="000000"/>
                  </a:outerShdw>
                </a:effectLst>
                <a:latin typeface="Verdana" pitchFamily="34" charset="0"/>
                <a:ea typeface="ＭＳ Ｐゴシック" pitchFamily="34" charset="-128"/>
                <a:cs typeface="+mn-cs"/>
              </a:defRPr>
            </a:lvl1pPr>
          </a:lstStyle>
          <a:p>
            <a:pPr>
              <a:defRPr/>
            </a:pPr>
            <a:endParaRPr lang="en-US"/>
          </a:p>
        </p:txBody>
      </p:sp>
      <p:sp>
        <p:nvSpPr>
          <p:cNvPr id="217109" name="Rectangle 21"/>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rgbClr val="F8F8F8"/>
                </a:solidFill>
                <a:effectLst>
                  <a:outerShdw blurRad="38100" dist="38100" dir="2700000" algn="tl">
                    <a:srgbClr val="000000"/>
                  </a:outerShdw>
                </a:effectLst>
                <a:latin typeface="Verdana" pitchFamily="34" charset="0"/>
                <a:ea typeface="ＭＳ Ｐゴシック" pitchFamily="34" charset="-128"/>
                <a:cs typeface="+mn-cs"/>
              </a:defRPr>
            </a:lvl1pPr>
          </a:lstStyle>
          <a:p>
            <a:pPr>
              <a:defRPr/>
            </a:pPr>
            <a:fld id="{C2AB667B-6C02-4636-8711-819F8312832C}" type="slidenum">
              <a:rPr lang="en-US"/>
              <a:pPr>
                <a:defRPr/>
              </a:pPr>
              <a:t>‹#›</a:t>
            </a:fld>
            <a:endParaRPr lang="en-US"/>
          </a:p>
        </p:txBody>
      </p:sp>
      <p:sp>
        <p:nvSpPr>
          <p:cNvPr id="217110"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8020154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sha.gov/report_onlin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sha.gov/StopFallsStandDow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idx="4294967295"/>
          </p:nvPr>
        </p:nvSpPr>
        <p:spPr>
          <a:xfrm>
            <a:off x="-169985" y="1524000"/>
            <a:ext cx="9258300" cy="4876800"/>
          </a:xfrm>
        </p:spPr>
        <p:txBody>
          <a:bodyPr/>
          <a:lstStyle/>
          <a:p>
            <a:pPr eaLnBrk="1" hangingPunct="1">
              <a:defRPr/>
            </a:pPr>
            <a:r>
              <a:rPr lang="en-US" sz="4400" dirty="0" smtClean="0"/>
              <a:t>OSHA Construction</a:t>
            </a:r>
            <a:br>
              <a:rPr lang="en-US" sz="4400" dirty="0" smtClean="0"/>
            </a:br>
            <a:r>
              <a:rPr lang="en-US" sz="4400" dirty="0" smtClean="0"/>
              <a:t>Update</a:t>
            </a:r>
            <a:br>
              <a:rPr lang="en-US" sz="4400" dirty="0" smtClean="0"/>
            </a:br>
            <a:endParaRPr lang="en-US" sz="1600" b="0" dirty="0" smtClean="0">
              <a:solidFill>
                <a:schemeClr val="tx1"/>
              </a:solidFill>
            </a:endParaRPr>
          </a:p>
        </p:txBody>
      </p:sp>
      <p:sp>
        <p:nvSpPr>
          <p:cNvPr id="2051" name="Rectangle 6"/>
          <p:cNvSpPr>
            <a:spLocks noGrp="1" noChangeArrowheads="1"/>
          </p:cNvSpPr>
          <p:nvPr>
            <p:ph type="subTitle" idx="4294967295"/>
          </p:nvPr>
        </p:nvSpPr>
        <p:spPr>
          <a:xfrm>
            <a:off x="228600" y="5638800"/>
            <a:ext cx="6858000" cy="762000"/>
          </a:xfrm>
        </p:spPr>
        <p:txBody>
          <a:bodyPr/>
          <a:lstStyle/>
          <a:p>
            <a:pPr marL="0" indent="0" eaLnBrk="1" hangingPunct="1">
              <a:lnSpc>
                <a:spcPct val="80000"/>
              </a:lnSpc>
              <a:spcBef>
                <a:spcPct val="15000"/>
              </a:spcBef>
              <a:buFontTx/>
              <a:buNone/>
            </a:pPr>
            <a:r>
              <a:rPr lang="en-US" sz="1800" b="1" i="1" dirty="0" smtClean="0">
                <a:solidFill>
                  <a:schemeClr val="accent2">
                    <a:lumMod val="60000"/>
                    <a:lumOff val="40000"/>
                  </a:schemeClr>
                </a:solidFill>
                <a:ea typeface="ＭＳ Ｐゴシック" pitchFamily="34" charset="-128"/>
              </a:rPr>
              <a:t>Bill McDonald, CSP</a:t>
            </a:r>
          </a:p>
          <a:p>
            <a:pPr marL="0" indent="0" eaLnBrk="1" hangingPunct="1">
              <a:lnSpc>
                <a:spcPct val="80000"/>
              </a:lnSpc>
              <a:spcBef>
                <a:spcPct val="15000"/>
              </a:spcBef>
              <a:buFontTx/>
              <a:buNone/>
            </a:pPr>
            <a:r>
              <a:rPr lang="en-US" sz="1800" b="1" i="1" dirty="0" smtClean="0">
                <a:solidFill>
                  <a:schemeClr val="accent2">
                    <a:lumMod val="60000"/>
                    <a:lumOff val="40000"/>
                  </a:schemeClr>
                </a:solidFill>
                <a:ea typeface="ＭＳ Ｐゴシック" pitchFamily="34" charset="-128"/>
              </a:rPr>
              <a:t>Area Director, St. Louis Area Office</a:t>
            </a:r>
          </a:p>
          <a:p>
            <a:pPr marL="0" indent="0" eaLnBrk="1" hangingPunct="1">
              <a:lnSpc>
                <a:spcPct val="80000"/>
              </a:lnSpc>
              <a:spcBef>
                <a:spcPct val="15000"/>
              </a:spcBef>
              <a:buFontTx/>
              <a:buNone/>
            </a:pPr>
            <a:r>
              <a:rPr lang="en-US" sz="1800" b="1" i="1" dirty="0" smtClean="0">
                <a:solidFill>
                  <a:schemeClr val="accent2">
                    <a:lumMod val="60000"/>
                    <a:lumOff val="40000"/>
                  </a:schemeClr>
                </a:solidFill>
                <a:ea typeface="ＭＳ Ｐゴシック" pitchFamily="34" charset="-128"/>
              </a:rPr>
              <a:t>Occupational Safety and Health Administration</a:t>
            </a:r>
          </a:p>
          <a:p>
            <a:pPr marL="0" indent="0" eaLnBrk="1" hangingPunct="1">
              <a:lnSpc>
                <a:spcPct val="80000"/>
              </a:lnSpc>
              <a:spcBef>
                <a:spcPct val="15000"/>
              </a:spcBef>
              <a:buFontTx/>
              <a:buNone/>
            </a:pPr>
            <a:endParaRPr lang="en-US" sz="1800" b="1" i="1" dirty="0" smtClean="0">
              <a:ea typeface="ＭＳ Ｐゴシック" pitchFamily="34"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102" y="-9719"/>
            <a:ext cx="2231858" cy="1752061"/>
          </a:xfrm>
          <a:prstGeom prst="rect">
            <a:avLst/>
          </a:prstGeom>
          <a:ln w="254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109" y="0"/>
            <a:ext cx="2306782" cy="1725098"/>
          </a:xfrm>
          <a:prstGeom prst="rect">
            <a:avLst/>
          </a:prstGeom>
          <a:ln w="25400">
            <a:solidFill>
              <a:schemeClr val="tx1"/>
            </a:solidFill>
          </a:ln>
        </p:spPr>
      </p:pic>
      <p:pic>
        <p:nvPicPr>
          <p:cNvPr id="7" name="Picture 5" descr="Dump truck runs over construction wo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9749" y="-25790"/>
            <a:ext cx="2292385" cy="17842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15" y="-18535"/>
            <a:ext cx="2341109" cy="172509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7515" y="-25790"/>
            <a:ext cx="9209649"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309" y="1706563"/>
            <a:ext cx="9201443" cy="10370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8229600" cy="1143000"/>
          </a:xfrm>
        </p:spPr>
        <p:txBody>
          <a:bodyPr>
            <a:normAutofit fontScale="90000"/>
          </a:bodyPr>
          <a:lstStyle/>
          <a:p>
            <a:pPr eaLnBrk="1" hangingPunct="1"/>
            <a:r>
              <a:rPr lang="en-US" sz="4800" dirty="0" smtClean="0"/>
              <a:t>Severe Violator Enforcement Program (SVEP) Criteria</a:t>
            </a:r>
          </a:p>
        </p:txBody>
      </p:sp>
      <p:sp>
        <p:nvSpPr>
          <p:cNvPr id="6147" name="Rectangle 3"/>
          <p:cNvSpPr>
            <a:spLocks noGrp="1" noChangeArrowheads="1"/>
          </p:cNvSpPr>
          <p:nvPr>
            <p:ph type="body" idx="1"/>
          </p:nvPr>
        </p:nvSpPr>
        <p:spPr>
          <a:xfrm>
            <a:off x="457200" y="2057400"/>
            <a:ext cx="8229600" cy="4572000"/>
          </a:xfrm>
        </p:spPr>
        <p:txBody>
          <a:bodyPr/>
          <a:lstStyle/>
          <a:p>
            <a:pPr eaLnBrk="1" hangingPunct="1"/>
            <a:r>
              <a:rPr lang="en-US" dirty="0" smtClean="0"/>
              <a:t>Case designated as SVEP case if:</a:t>
            </a:r>
          </a:p>
          <a:p>
            <a:pPr lvl="1"/>
            <a:r>
              <a:rPr lang="en-US" dirty="0" smtClean="0"/>
              <a:t>SVEP-Fatality: </a:t>
            </a:r>
            <a:r>
              <a:rPr lang="en-US" sz="1800" dirty="0">
                <a:solidFill>
                  <a:prstClr val="black"/>
                </a:solidFill>
              </a:rPr>
              <a:t>≥ </a:t>
            </a:r>
            <a:r>
              <a:rPr lang="en-US" sz="1800" dirty="0" smtClean="0"/>
              <a:t>1 or more willful/ repeat/ failure-to-abate violation (WRFTA)</a:t>
            </a:r>
          </a:p>
          <a:p>
            <a:pPr lvl="1" eaLnBrk="1" hangingPunct="1"/>
            <a:r>
              <a:rPr lang="en-US" dirty="0" smtClean="0"/>
              <a:t>SVEP-HEH:  </a:t>
            </a:r>
            <a:r>
              <a:rPr lang="en-US" sz="1800" dirty="0" smtClean="0"/>
              <a:t>≥2 high-gravity WRFTA related to a High-Emphasis Hazard</a:t>
            </a:r>
          </a:p>
          <a:p>
            <a:pPr lvl="1" eaLnBrk="1" hangingPunct="1"/>
            <a:r>
              <a:rPr lang="en-US" dirty="0" smtClean="0"/>
              <a:t>SVEP-PSM: </a:t>
            </a:r>
            <a:r>
              <a:rPr lang="en-US" sz="1800" dirty="0" smtClean="0"/>
              <a:t>≥3 high-gravity WRFTA related to PSM standard</a:t>
            </a:r>
          </a:p>
          <a:p>
            <a:pPr lvl="1" eaLnBrk="1" hangingPunct="1"/>
            <a:r>
              <a:rPr lang="en-US" dirty="0" smtClean="0"/>
              <a:t>SVEP-Egregious: </a:t>
            </a:r>
            <a:r>
              <a:rPr lang="en-US" sz="1800" dirty="0" smtClean="0"/>
              <a:t>any egregious case</a:t>
            </a:r>
          </a:p>
        </p:txBody>
      </p:sp>
    </p:spTree>
    <p:extLst>
      <p:ext uri="{BB962C8B-B14F-4D97-AF65-F5344CB8AC3E}">
        <p14:creationId xmlns:p14="http://schemas.microsoft.com/office/powerpoint/2010/main" val="195697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1143000"/>
          </a:xfrm>
        </p:spPr>
        <p:txBody>
          <a:bodyPr/>
          <a:lstStyle/>
          <a:p>
            <a:pPr eaLnBrk="1" hangingPunct="1"/>
            <a:r>
              <a:rPr lang="en-US" sz="3600" dirty="0" smtClean="0"/>
              <a:t>SVEP Cumulative Summary</a:t>
            </a:r>
          </a:p>
        </p:txBody>
      </p:sp>
      <p:sp>
        <p:nvSpPr>
          <p:cNvPr id="5123" name="Rectangle 3"/>
          <p:cNvSpPr>
            <a:spLocks noGrp="1" noChangeArrowheads="1"/>
          </p:cNvSpPr>
          <p:nvPr>
            <p:ph type="body" idx="1"/>
          </p:nvPr>
        </p:nvSpPr>
        <p:spPr>
          <a:xfrm>
            <a:off x="457200" y="1222905"/>
            <a:ext cx="8229600" cy="4876800"/>
          </a:xfrm>
        </p:spPr>
        <p:txBody>
          <a:bodyPr/>
          <a:lstStyle/>
          <a:p>
            <a:pPr marL="0" indent="0" eaLnBrk="1" hangingPunct="1">
              <a:buNone/>
            </a:pPr>
            <a:r>
              <a:rPr lang="en-US" sz="2800" dirty="0" smtClean="0"/>
              <a:t>Period of review: 6/18/2010 – 2/27/2015</a:t>
            </a:r>
          </a:p>
          <a:p>
            <a:pPr lvl="0"/>
            <a:r>
              <a:rPr lang="en-US" sz="2000" b="1" dirty="0" smtClean="0"/>
              <a:t>485 </a:t>
            </a:r>
            <a:r>
              <a:rPr lang="en-US" sz="2000" b="1" dirty="0"/>
              <a:t>SVEP cases </a:t>
            </a:r>
            <a:endParaRPr lang="en-US" sz="2000" dirty="0"/>
          </a:p>
          <a:p>
            <a:pPr lvl="1"/>
            <a:r>
              <a:rPr lang="en-US" sz="1600" b="1" dirty="0" smtClean="0"/>
              <a:t>124 </a:t>
            </a:r>
            <a:r>
              <a:rPr lang="en-US" sz="1600" b="1" dirty="0"/>
              <a:t>(26%) of the </a:t>
            </a:r>
            <a:r>
              <a:rPr lang="en-US" sz="1600" b="1" dirty="0" smtClean="0"/>
              <a:t>485 </a:t>
            </a:r>
            <a:r>
              <a:rPr lang="en-US" sz="1600" b="1" dirty="0"/>
              <a:t>SVEP cases are fatalities </a:t>
            </a:r>
          </a:p>
          <a:p>
            <a:r>
              <a:rPr lang="en-US" sz="1600" b="1" dirty="0"/>
              <a:t> </a:t>
            </a:r>
          </a:p>
          <a:p>
            <a:pPr lvl="1"/>
            <a:r>
              <a:rPr lang="en-US" sz="1600" b="1" dirty="0"/>
              <a:t>35 (8 %) of </a:t>
            </a:r>
            <a:r>
              <a:rPr lang="en-US" sz="1600" b="1" dirty="0" smtClean="0"/>
              <a:t>485 </a:t>
            </a:r>
            <a:r>
              <a:rPr lang="en-US" sz="1600" b="1" dirty="0"/>
              <a:t>SVEP cases are egregious, 5 of which were also fatalities</a:t>
            </a:r>
          </a:p>
          <a:p>
            <a:r>
              <a:rPr lang="en-US" sz="1600" b="1" dirty="0"/>
              <a:t> </a:t>
            </a:r>
          </a:p>
          <a:p>
            <a:pPr lvl="1"/>
            <a:r>
              <a:rPr lang="en-US" sz="1600" b="1" dirty="0" smtClean="0"/>
              <a:t>326(67 </a:t>
            </a:r>
            <a:r>
              <a:rPr lang="en-US" sz="1600" b="1" dirty="0"/>
              <a:t>%) of the </a:t>
            </a:r>
            <a:r>
              <a:rPr lang="en-US" sz="1600" b="1" dirty="0" smtClean="0"/>
              <a:t>485 </a:t>
            </a:r>
            <a:r>
              <a:rPr lang="en-US" sz="1600" b="1" dirty="0"/>
              <a:t>SVEP cases are Non-fatality/Catastrophe Criterion Related to a High-Emphasis Hazard.</a:t>
            </a:r>
          </a:p>
          <a:p>
            <a:r>
              <a:rPr lang="en-US" sz="1600" b="1" dirty="0"/>
              <a:t> </a:t>
            </a:r>
          </a:p>
          <a:p>
            <a:pPr lvl="1"/>
            <a:r>
              <a:rPr lang="en-US" sz="1600" b="1" dirty="0"/>
              <a:t>5 (2%) of the </a:t>
            </a:r>
            <a:r>
              <a:rPr lang="en-US" sz="1600" b="1" dirty="0" smtClean="0"/>
              <a:t>485 </a:t>
            </a:r>
            <a:r>
              <a:rPr lang="en-US" sz="1600" b="1" dirty="0"/>
              <a:t>SVEP cases are Non-fatality/Catastrophe for Hazards Due to the Potential Release of a Highly Hazardous Chemical (Process Safety Management)</a:t>
            </a:r>
          </a:p>
          <a:p>
            <a:pPr marL="0" indent="0">
              <a:buNone/>
            </a:pPr>
            <a:endParaRPr lang="en-US" sz="1600" b="1" dirty="0"/>
          </a:p>
          <a:p>
            <a:pPr lvl="0"/>
            <a:r>
              <a:rPr lang="en-US" sz="2000" b="1" dirty="0" smtClean="0"/>
              <a:t>295 </a:t>
            </a:r>
            <a:r>
              <a:rPr lang="en-US" sz="2000" b="1" dirty="0"/>
              <a:t>(60 %) of the </a:t>
            </a:r>
            <a:r>
              <a:rPr lang="en-US" sz="2000" b="1" dirty="0" smtClean="0"/>
              <a:t>485 </a:t>
            </a:r>
            <a:r>
              <a:rPr lang="en-US" sz="2000" b="1" dirty="0"/>
              <a:t>SVEP cases are in construction</a:t>
            </a:r>
          </a:p>
          <a:p>
            <a:pPr lvl="1"/>
            <a:r>
              <a:rPr lang="en-US" sz="1600" dirty="0"/>
              <a:t>46 (</a:t>
            </a:r>
            <a:r>
              <a:rPr lang="en-US" sz="1600" dirty="0" smtClean="0"/>
              <a:t>16 </a:t>
            </a:r>
            <a:r>
              <a:rPr lang="en-US" sz="1600" dirty="0"/>
              <a:t>%) of the </a:t>
            </a:r>
            <a:r>
              <a:rPr lang="en-US" sz="1600" dirty="0" smtClean="0"/>
              <a:t>285 </a:t>
            </a:r>
            <a:r>
              <a:rPr lang="en-US" sz="1600" dirty="0"/>
              <a:t>SVEP </a:t>
            </a:r>
            <a:r>
              <a:rPr lang="en-US" sz="1600" b="1" dirty="0"/>
              <a:t>construction</a:t>
            </a:r>
            <a:r>
              <a:rPr lang="en-US" sz="1600" dirty="0"/>
              <a:t> cases are </a:t>
            </a:r>
            <a:r>
              <a:rPr lang="en-US" sz="1600" b="1" dirty="0"/>
              <a:t>fatalities </a:t>
            </a:r>
            <a:endParaRPr lang="en-US" sz="1600" dirty="0"/>
          </a:p>
          <a:p>
            <a:pPr marL="0" indent="0">
              <a:buNone/>
            </a:pPr>
            <a:r>
              <a:rPr lang="en-US" sz="1600" dirty="0"/>
              <a:t> </a:t>
            </a:r>
          </a:p>
        </p:txBody>
      </p:sp>
    </p:spTree>
    <p:extLst>
      <p:ext uri="{BB962C8B-B14F-4D97-AF65-F5344CB8AC3E}">
        <p14:creationId xmlns:p14="http://schemas.microsoft.com/office/powerpoint/2010/main" val="337968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idx="4294967295"/>
          </p:nvPr>
        </p:nvSpPr>
        <p:spPr>
          <a:xfrm>
            <a:off x="457200" y="685800"/>
            <a:ext cx="8229600" cy="1139825"/>
          </a:xfrm>
        </p:spPr>
        <p:txBody>
          <a:bodyPr/>
          <a:lstStyle/>
          <a:p>
            <a:pPr eaLnBrk="1" hangingPunct="1">
              <a:defRPr/>
            </a:pPr>
            <a:r>
              <a:rPr lang="en-US" sz="2800" i="1" dirty="0" smtClean="0">
                <a:solidFill>
                  <a:schemeClr val="tx1"/>
                </a:solidFill>
                <a:effectLst>
                  <a:outerShdw blurRad="38100" dist="38100" dir="2700000" algn="tl">
                    <a:srgbClr val="C0C0C0"/>
                  </a:outerShdw>
                </a:effectLst>
              </a:rPr>
              <a:t>Top 10 Most Cited Standards</a:t>
            </a:r>
            <a:br>
              <a:rPr lang="en-US" sz="2800" i="1" dirty="0" smtClean="0">
                <a:solidFill>
                  <a:schemeClr val="tx1"/>
                </a:solidFill>
                <a:effectLst>
                  <a:outerShdw blurRad="38100" dist="38100" dir="2700000" algn="tl">
                    <a:srgbClr val="C0C0C0"/>
                  </a:outerShdw>
                </a:effectLst>
              </a:rPr>
            </a:br>
            <a:r>
              <a:rPr lang="en-US" sz="2800" i="1" dirty="0" smtClean="0">
                <a:solidFill>
                  <a:schemeClr val="tx1"/>
                </a:solidFill>
                <a:effectLst>
                  <a:outerShdw blurRad="38100" dist="38100" dir="2700000" algn="tl">
                    <a:srgbClr val="C0C0C0"/>
                  </a:outerShdw>
                </a:effectLst>
              </a:rPr>
              <a:t>St. Louis Area Office-FY14</a:t>
            </a:r>
            <a:br>
              <a:rPr lang="en-US" sz="2800" i="1" dirty="0" smtClean="0">
                <a:solidFill>
                  <a:schemeClr val="tx1"/>
                </a:solidFill>
                <a:effectLst>
                  <a:outerShdw blurRad="38100" dist="38100" dir="2700000" algn="tl">
                    <a:srgbClr val="C0C0C0"/>
                  </a:outerShdw>
                </a:effectLst>
              </a:rPr>
            </a:br>
            <a:r>
              <a:rPr lang="en-US" sz="2800" i="1" dirty="0" smtClean="0">
                <a:solidFill>
                  <a:schemeClr val="tx1"/>
                </a:solidFill>
                <a:effectLst>
                  <a:outerShdw blurRad="38100" dist="38100" dir="2700000" algn="tl">
                    <a:srgbClr val="C0C0C0"/>
                  </a:outerShdw>
                </a:effectLst>
              </a:rPr>
              <a:t>(</a:t>
            </a:r>
            <a:r>
              <a:rPr lang="en-US" sz="2400" i="1" dirty="0" smtClean="0">
                <a:solidFill>
                  <a:schemeClr val="tx1"/>
                </a:solidFill>
                <a:effectLst>
                  <a:outerShdw blurRad="38100" dist="38100" dir="2700000" algn="tl">
                    <a:srgbClr val="C0C0C0"/>
                  </a:outerShdw>
                </a:effectLst>
              </a:rPr>
              <a:t>Construction)</a:t>
            </a:r>
            <a:br>
              <a:rPr lang="en-US" sz="2400" i="1" dirty="0" smtClean="0">
                <a:solidFill>
                  <a:schemeClr val="tx1"/>
                </a:solidFill>
                <a:effectLst>
                  <a:outerShdw blurRad="38100" dist="38100" dir="2700000" algn="tl">
                    <a:srgbClr val="C0C0C0"/>
                  </a:outerShdw>
                </a:effectLst>
              </a:rPr>
            </a:br>
            <a:endParaRPr lang="en-US" sz="2400" i="1" dirty="0" smtClean="0">
              <a:solidFill>
                <a:schemeClr val="tx1"/>
              </a:solidFill>
              <a:effectLst>
                <a:outerShdw blurRad="38100" dist="38100" dir="2700000" algn="tl">
                  <a:srgbClr val="C0C0C0"/>
                </a:outerShdw>
              </a:effectLst>
            </a:endParaRPr>
          </a:p>
        </p:txBody>
      </p:sp>
      <p:sp>
        <p:nvSpPr>
          <p:cNvPr id="603139" name="Rectangle 4"/>
          <p:cNvSpPr>
            <a:spLocks noGrp="1" noChangeArrowheads="1"/>
          </p:cNvSpPr>
          <p:nvPr>
            <p:ph type="body" sz="half" idx="4294967295"/>
          </p:nvPr>
        </p:nvSpPr>
        <p:spPr>
          <a:xfrm>
            <a:off x="0" y="1905000"/>
            <a:ext cx="9144000" cy="4114800"/>
          </a:xfrm>
        </p:spPr>
        <p:txBody>
          <a:bodyPr>
            <a:normAutofit fontScale="92500" lnSpcReduction="20000"/>
          </a:bodyPr>
          <a:lstStyle/>
          <a:p>
            <a:pPr marL="533400" indent="-533400" eaLnBrk="1" hangingPunct="1">
              <a:lnSpc>
                <a:spcPct val="90000"/>
              </a:lnSpc>
              <a:buClr>
                <a:schemeClr val="tx1"/>
              </a:buClr>
              <a:buFont typeface="Wingdings" pitchFamily="2" charset="2"/>
              <a:buAutoNum type="arabicPeriod"/>
              <a:defRPr/>
            </a:pPr>
            <a:r>
              <a:rPr lang="en-US" sz="2800" b="1" dirty="0" smtClean="0">
                <a:latin typeface="Arial" pitchFamily="34" charset="0"/>
              </a:rPr>
              <a:t>1926.501(b)(13)	Residential Fall Protection</a:t>
            </a:r>
          </a:p>
          <a:p>
            <a:pPr marL="533400" indent="-533400" eaLnBrk="1" hangingPunct="1">
              <a:lnSpc>
                <a:spcPct val="90000"/>
              </a:lnSpc>
              <a:buClr>
                <a:schemeClr val="tx1"/>
              </a:buClr>
              <a:buFont typeface="Wingdings" pitchFamily="2" charset="2"/>
              <a:buAutoNum type="arabicPeriod"/>
              <a:defRPr/>
            </a:pPr>
            <a:r>
              <a:rPr lang="en-US" sz="2800" b="1" dirty="0">
                <a:latin typeface="Arial" pitchFamily="34" charset="0"/>
              </a:rPr>
              <a:t>1926.102(a)(1)		Eye &amp; Face Protection</a:t>
            </a:r>
          </a:p>
          <a:p>
            <a:pPr marL="533400" indent="-533400" eaLnBrk="1" hangingPunct="1">
              <a:lnSpc>
                <a:spcPct val="90000"/>
              </a:lnSpc>
              <a:buClr>
                <a:schemeClr val="tx1"/>
              </a:buClr>
              <a:buFont typeface="Wingdings" pitchFamily="2" charset="2"/>
              <a:buAutoNum type="arabicPeriod"/>
              <a:defRPr/>
            </a:pPr>
            <a:r>
              <a:rPr lang="en-US" sz="2800" b="1" dirty="0">
                <a:latin typeface="Arial" pitchFamily="34" charset="0"/>
              </a:rPr>
              <a:t>1926.1053(b)(1)	</a:t>
            </a:r>
            <a:r>
              <a:rPr lang="en-US" sz="2800" b="1" dirty="0" smtClean="0">
                <a:latin typeface="Arial" pitchFamily="34" charset="0"/>
              </a:rPr>
              <a:t>Ladders</a:t>
            </a:r>
            <a:endParaRPr lang="en-US" sz="2800" b="1" dirty="0">
              <a:latin typeface="Arial" pitchFamily="34" charset="0"/>
            </a:endParaRPr>
          </a:p>
          <a:p>
            <a:pPr marL="533400" indent="-533400" eaLnBrk="1" hangingPunct="1">
              <a:lnSpc>
                <a:spcPct val="90000"/>
              </a:lnSpc>
              <a:buClr>
                <a:schemeClr val="tx1"/>
              </a:buClr>
              <a:buFont typeface="Wingdings" pitchFamily="2" charset="2"/>
              <a:buAutoNum type="arabicPeriod"/>
              <a:defRPr/>
            </a:pPr>
            <a:r>
              <a:rPr lang="en-US" sz="2800" b="1" dirty="0" smtClean="0">
                <a:latin typeface="Arial" pitchFamily="34" charset="0"/>
              </a:rPr>
              <a:t>1926.503(a)(1)		Fall Protection Training</a:t>
            </a:r>
          </a:p>
          <a:p>
            <a:pPr marL="533400" indent="-533400">
              <a:lnSpc>
                <a:spcPct val="90000"/>
              </a:lnSpc>
              <a:buClr>
                <a:schemeClr val="tx1"/>
              </a:buClr>
              <a:buFont typeface="Wingdings" pitchFamily="2" charset="2"/>
              <a:buAutoNum type="arabicPeriod"/>
              <a:defRPr/>
            </a:pPr>
            <a:r>
              <a:rPr lang="en-US" sz="2800" b="1" dirty="0">
                <a:latin typeface="Arial" pitchFamily="34" charset="0"/>
              </a:rPr>
              <a:t>1926.020(b)(2)		Jobsite Inspections</a:t>
            </a:r>
          </a:p>
          <a:p>
            <a:pPr marL="533400" indent="-533400" eaLnBrk="1" hangingPunct="1">
              <a:lnSpc>
                <a:spcPct val="90000"/>
              </a:lnSpc>
              <a:buClr>
                <a:schemeClr val="tx1"/>
              </a:buClr>
              <a:buFont typeface="Wingdings" pitchFamily="2" charset="2"/>
              <a:buAutoNum type="arabicPeriod"/>
              <a:defRPr/>
            </a:pPr>
            <a:r>
              <a:rPr lang="en-US" sz="2800" b="1" dirty="0" smtClean="0">
                <a:latin typeface="Arial" pitchFamily="34" charset="0"/>
              </a:rPr>
              <a:t>1926.100(a)		Head Protection</a:t>
            </a:r>
          </a:p>
          <a:p>
            <a:pPr marL="533400" indent="-533400">
              <a:lnSpc>
                <a:spcPct val="90000"/>
              </a:lnSpc>
              <a:buClr>
                <a:schemeClr val="tx1"/>
              </a:buClr>
              <a:buFont typeface="Wingdings" pitchFamily="2" charset="2"/>
              <a:buAutoNum type="arabicPeriod"/>
              <a:defRPr/>
            </a:pPr>
            <a:r>
              <a:rPr lang="en-US" sz="2800" b="1" dirty="0">
                <a:latin typeface="Arial" pitchFamily="34" charset="0"/>
              </a:rPr>
              <a:t>1926.501(b)(</a:t>
            </a:r>
            <a:r>
              <a:rPr lang="en-US" sz="2800" b="1" dirty="0" smtClean="0">
                <a:latin typeface="Arial" pitchFamily="34" charset="0"/>
              </a:rPr>
              <a:t>1)</a:t>
            </a:r>
            <a:r>
              <a:rPr lang="en-US" sz="2800" b="1" dirty="0">
                <a:latin typeface="Arial" pitchFamily="34" charset="0"/>
              </a:rPr>
              <a:t>		</a:t>
            </a:r>
            <a:r>
              <a:rPr lang="en-US" sz="2800" b="1" dirty="0" smtClean="0">
                <a:latin typeface="Arial" pitchFamily="34" charset="0"/>
              </a:rPr>
              <a:t>Duty to Have Fall Protection</a:t>
            </a:r>
          </a:p>
          <a:p>
            <a:pPr marL="533400" indent="-533400">
              <a:lnSpc>
                <a:spcPct val="90000"/>
              </a:lnSpc>
              <a:buClr>
                <a:schemeClr val="tx1"/>
              </a:buClr>
              <a:buFont typeface="Wingdings" pitchFamily="2" charset="2"/>
              <a:buAutoNum type="arabicPeriod"/>
              <a:defRPr/>
            </a:pPr>
            <a:r>
              <a:rPr lang="en-US" sz="2800" b="1" dirty="0" smtClean="0">
                <a:latin typeface="Arial" pitchFamily="34" charset="0"/>
              </a:rPr>
              <a:t>1926.501(b</a:t>
            </a:r>
            <a:r>
              <a:rPr lang="en-US" sz="2800" b="1" dirty="0">
                <a:latin typeface="Arial" pitchFamily="34" charset="0"/>
              </a:rPr>
              <a:t>)(10)	</a:t>
            </a:r>
            <a:r>
              <a:rPr lang="en-US" sz="2800" b="1" dirty="0" smtClean="0">
                <a:latin typeface="Arial" pitchFamily="34" charset="0"/>
              </a:rPr>
              <a:t>Fall </a:t>
            </a:r>
            <a:r>
              <a:rPr lang="en-US" sz="2800" b="1" dirty="0">
                <a:latin typeface="Arial" pitchFamily="34" charset="0"/>
              </a:rPr>
              <a:t>Protection-Low Slope </a:t>
            </a:r>
          </a:p>
          <a:p>
            <a:pPr marL="533400" indent="-533400" eaLnBrk="1" hangingPunct="1">
              <a:lnSpc>
                <a:spcPct val="90000"/>
              </a:lnSpc>
              <a:buClr>
                <a:schemeClr val="tx1"/>
              </a:buClr>
              <a:buFont typeface="Wingdings" pitchFamily="2" charset="2"/>
              <a:buAutoNum type="arabicPeriod"/>
              <a:defRPr/>
            </a:pPr>
            <a:r>
              <a:rPr lang="en-US" sz="2800" b="1" dirty="0">
                <a:latin typeface="Arial" pitchFamily="34" charset="0"/>
              </a:rPr>
              <a:t>1926.021(b)(2)		Safety Training</a:t>
            </a:r>
          </a:p>
          <a:p>
            <a:pPr marL="533400" indent="-533400" eaLnBrk="1" hangingPunct="1">
              <a:lnSpc>
                <a:spcPct val="90000"/>
              </a:lnSpc>
              <a:buClr>
                <a:schemeClr val="tx1"/>
              </a:buClr>
              <a:buFont typeface="Wingdings" pitchFamily="2" charset="2"/>
              <a:buAutoNum type="arabicPeriod"/>
              <a:defRPr/>
            </a:pPr>
            <a:r>
              <a:rPr lang="en-US" sz="2800" b="1" dirty="0" smtClean="0">
                <a:latin typeface="Arial" pitchFamily="34" charset="0"/>
              </a:rPr>
              <a:t>1926.451(g)(1)(</a:t>
            </a:r>
            <a:r>
              <a:rPr lang="en-US" sz="2800" b="1" dirty="0" err="1" smtClean="0">
                <a:latin typeface="Arial" pitchFamily="34" charset="0"/>
              </a:rPr>
              <a:t>i</a:t>
            </a:r>
            <a:r>
              <a:rPr lang="en-US" sz="2800" b="1" dirty="0" smtClean="0">
                <a:latin typeface="Arial" pitchFamily="34" charset="0"/>
              </a:rPr>
              <a:t>)	PFAS for Ladder Jack Scaffolds</a:t>
            </a:r>
          </a:p>
          <a:p>
            <a:pPr marL="533400" indent="-533400" eaLnBrk="1" hangingPunct="1">
              <a:lnSpc>
                <a:spcPct val="90000"/>
              </a:lnSpc>
              <a:buClr>
                <a:schemeClr val="tx1"/>
              </a:buClr>
              <a:buFont typeface="Wingdings 3" pitchFamily="18" charset="2"/>
              <a:buNone/>
              <a:defRPr/>
            </a:pPr>
            <a:r>
              <a:rPr lang="en-US" sz="2400" b="1" i="1" dirty="0" smtClean="0">
                <a:solidFill>
                  <a:srgbClr val="FFFF00"/>
                </a:solidFill>
                <a:effectLst>
                  <a:outerShdw blurRad="38100" dist="38100" dir="2700000" algn="tl">
                    <a:srgbClr val="C0C0C0"/>
                  </a:outerShdw>
                </a:effectLst>
              </a:rPr>
              <a:t>		</a:t>
            </a:r>
          </a:p>
          <a:p>
            <a:pPr marL="914400" lvl="1" indent="-457200" eaLnBrk="1" hangingPunct="1">
              <a:lnSpc>
                <a:spcPct val="90000"/>
              </a:lnSpc>
              <a:buFont typeface="Verdana" pitchFamily="34" charset="0"/>
              <a:buNone/>
              <a:defRPr/>
            </a:pPr>
            <a:endParaRPr lang="en-US" sz="1900" b="1" i="1" dirty="0" smtClean="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136039363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eaLnBrk="1" hangingPunct="1">
              <a:spcBef>
                <a:spcPct val="0"/>
              </a:spcBef>
              <a:buClrTx/>
              <a:buSzTx/>
              <a:buFontTx/>
              <a:buNone/>
            </a:pPr>
            <a:endParaRPr lang="en-US" altLang="en-US" sz="1800">
              <a:solidFill>
                <a:srgbClr val="000000"/>
              </a:solidFill>
              <a:latin typeface="Arial" pitchFamily="34" charset="0"/>
            </a:endParaRPr>
          </a:p>
        </p:txBody>
      </p:sp>
      <p:sp>
        <p:nvSpPr>
          <p:cNvPr id="7171" name="Text Box 4"/>
          <p:cNvSpPr txBox="1">
            <a:spLocks noChangeArrowheads="1"/>
          </p:cNvSpPr>
          <p:nvPr/>
        </p:nvSpPr>
        <p:spPr bwMode="auto">
          <a:xfrm>
            <a:off x="-304800" y="228600"/>
            <a:ext cx="8991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ctr">
              <a:lnSpc>
                <a:spcPct val="90000"/>
              </a:lnSpc>
              <a:spcBef>
                <a:spcPct val="0"/>
              </a:spcBef>
              <a:buClrTx/>
              <a:buSzTx/>
              <a:buFontTx/>
              <a:buNone/>
            </a:pPr>
            <a:r>
              <a:rPr lang="en-US" altLang="en-US" sz="2800" b="1">
                <a:solidFill>
                  <a:srgbClr val="000000"/>
                </a:solidFill>
                <a:latin typeface="B Helvetica Bold"/>
              </a:rPr>
              <a:t>St. Louis Area Office </a:t>
            </a:r>
          </a:p>
          <a:p>
            <a:pPr algn="ctr">
              <a:lnSpc>
                <a:spcPct val="90000"/>
              </a:lnSpc>
              <a:spcBef>
                <a:spcPct val="0"/>
              </a:spcBef>
              <a:buClrTx/>
              <a:buSzTx/>
              <a:buFontTx/>
              <a:buNone/>
            </a:pPr>
            <a:r>
              <a:rPr lang="en-US" altLang="en-US" sz="2800" b="1">
                <a:solidFill>
                  <a:srgbClr val="000000"/>
                </a:solidFill>
                <a:latin typeface="B Helvetica Bold"/>
              </a:rPr>
              <a:t>National/Local/Regional Emphasis Programs</a:t>
            </a:r>
          </a:p>
          <a:p>
            <a:pPr algn="ctr">
              <a:lnSpc>
                <a:spcPct val="90000"/>
              </a:lnSpc>
              <a:spcBef>
                <a:spcPct val="0"/>
              </a:spcBef>
              <a:buClrTx/>
              <a:buSzTx/>
              <a:buFontTx/>
              <a:buNone/>
            </a:pPr>
            <a:endParaRPr lang="en-US" altLang="en-US" sz="2800" b="1">
              <a:solidFill>
                <a:srgbClr val="000000"/>
              </a:solidFill>
              <a:latin typeface="B Helvetica Bold"/>
            </a:endParaRPr>
          </a:p>
          <a:p>
            <a:pPr algn="ctr">
              <a:lnSpc>
                <a:spcPct val="90000"/>
              </a:lnSpc>
              <a:spcBef>
                <a:spcPct val="0"/>
              </a:spcBef>
              <a:buClrTx/>
              <a:buSzTx/>
              <a:buFontTx/>
              <a:buNone/>
            </a:pPr>
            <a:r>
              <a:rPr lang="en-US" altLang="en-US" sz="2800" b="1">
                <a:solidFill>
                  <a:srgbClr val="000000"/>
                </a:solidFill>
                <a:latin typeface="B Helvetica Bold"/>
              </a:rPr>
              <a:t>Construction</a:t>
            </a:r>
          </a:p>
        </p:txBody>
      </p:sp>
      <p:sp>
        <p:nvSpPr>
          <p:cNvPr id="7172" name="Rectangle 5"/>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eaLnBrk="1" hangingPunct="1">
              <a:spcBef>
                <a:spcPct val="0"/>
              </a:spcBef>
              <a:buClrTx/>
              <a:buSzTx/>
              <a:buFontTx/>
              <a:buNone/>
            </a:pPr>
            <a:endParaRPr lang="en-US" altLang="en-US" sz="1800">
              <a:solidFill>
                <a:srgbClr val="000000"/>
              </a:solidFill>
              <a:latin typeface="Arial" pitchFamily="34" charset="0"/>
            </a:endParaRPr>
          </a:p>
        </p:txBody>
      </p:sp>
      <p:sp>
        <p:nvSpPr>
          <p:cNvPr id="7173" name="Text Box 7"/>
          <p:cNvSpPr txBox="1">
            <a:spLocks noChangeArrowheads="1"/>
          </p:cNvSpPr>
          <p:nvPr/>
        </p:nvSpPr>
        <p:spPr bwMode="auto">
          <a:xfrm>
            <a:off x="419100" y="2395538"/>
            <a:ext cx="40767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nSpc>
                <a:spcPct val="50000"/>
              </a:lnSpc>
              <a:spcBef>
                <a:spcPct val="50000"/>
              </a:spcBef>
              <a:buClrTx/>
              <a:buSzTx/>
              <a:buFontTx/>
              <a:buNone/>
            </a:pPr>
            <a:endParaRPr lang="en-US" altLang="en-US" sz="2400">
              <a:solidFill>
                <a:srgbClr val="000000"/>
              </a:solidFill>
              <a:latin typeface="Helvetica"/>
            </a:endParaRPr>
          </a:p>
          <a:p>
            <a:pPr>
              <a:lnSpc>
                <a:spcPct val="50000"/>
              </a:lnSpc>
              <a:spcBef>
                <a:spcPct val="50000"/>
              </a:spcBef>
              <a:buClrTx/>
              <a:buSzTx/>
              <a:buFontTx/>
              <a:buNone/>
            </a:pPr>
            <a:r>
              <a:rPr lang="en-US" altLang="en-US" sz="2400">
                <a:solidFill>
                  <a:srgbClr val="000000"/>
                </a:solidFill>
                <a:latin typeface="Helvetica"/>
              </a:rPr>
              <a:t>Falls/Overhead Powerlines</a:t>
            </a:r>
          </a:p>
          <a:p>
            <a:pPr>
              <a:lnSpc>
                <a:spcPct val="50000"/>
              </a:lnSpc>
              <a:spcBef>
                <a:spcPct val="50000"/>
              </a:spcBef>
              <a:buClrTx/>
              <a:buSzTx/>
              <a:buFontTx/>
              <a:buNone/>
            </a:pPr>
            <a:endParaRPr lang="en-US" altLang="en-US" sz="2400">
              <a:solidFill>
                <a:srgbClr val="000000"/>
              </a:solidFill>
              <a:latin typeface="Helvetica"/>
            </a:endParaRPr>
          </a:p>
          <a:p>
            <a:pPr>
              <a:lnSpc>
                <a:spcPct val="50000"/>
              </a:lnSpc>
              <a:spcBef>
                <a:spcPct val="50000"/>
              </a:spcBef>
              <a:buClrTx/>
              <a:buSzTx/>
              <a:buFontTx/>
              <a:buNone/>
            </a:pPr>
            <a:r>
              <a:rPr lang="en-US" altLang="en-US" sz="2400">
                <a:solidFill>
                  <a:srgbClr val="000000"/>
                </a:solidFill>
                <a:latin typeface="Helvetica"/>
              </a:rPr>
              <a:t>Trenching</a:t>
            </a:r>
          </a:p>
          <a:p>
            <a:pPr>
              <a:lnSpc>
                <a:spcPct val="50000"/>
              </a:lnSpc>
              <a:spcBef>
                <a:spcPct val="50000"/>
              </a:spcBef>
              <a:buClrTx/>
              <a:buSzTx/>
              <a:buFontTx/>
              <a:buNone/>
            </a:pPr>
            <a:endParaRPr lang="en-US" altLang="en-US" sz="2400">
              <a:solidFill>
                <a:srgbClr val="000000"/>
              </a:solidFill>
              <a:latin typeface="Helvetica"/>
            </a:endParaRPr>
          </a:p>
          <a:p>
            <a:pPr>
              <a:lnSpc>
                <a:spcPct val="50000"/>
              </a:lnSpc>
              <a:spcBef>
                <a:spcPct val="50000"/>
              </a:spcBef>
              <a:buClrTx/>
              <a:buSzTx/>
              <a:buFontTx/>
              <a:buNone/>
            </a:pPr>
            <a:r>
              <a:rPr lang="en-US" altLang="en-US" sz="2400">
                <a:solidFill>
                  <a:srgbClr val="000000"/>
                </a:solidFill>
                <a:latin typeface="Helvetica"/>
              </a:rPr>
              <a:t>Struck-by Vehicle</a:t>
            </a:r>
          </a:p>
          <a:p>
            <a:pPr>
              <a:lnSpc>
                <a:spcPct val="50000"/>
              </a:lnSpc>
              <a:spcBef>
                <a:spcPct val="50000"/>
              </a:spcBef>
              <a:buClrTx/>
              <a:buSzTx/>
              <a:buFontTx/>
              <a:buNone/>
            </a:pPr>
            <a:endParaRPr lang="en-US" altLang="en-US" sz="2400">
              <a:solidFill>
                <a:srgbClr val="000000"/>
              </a:solidFill>
              <a:latin typeface="Arial" pitchFamily="34" charset="0"/>
            </a:endParaRPr>
          </a:p>
          <a:p>
            <a:pPr eaLnBrk="1" hangingPunct="1">
              <a:spcBef>
                <a:spcPct val="0"/>
              </a:spcBef>
              <a:buClrTx/>
              <a:buSzTx/>
              <a:buFontTx/>
              <a:buNone/>
            </a:pPr>
            <a:r>
              <a:rPr lang="en-US" altLang="en-US" sz="2400">
                <a:solidFill>
                  <a:srgbClr val="000000"/>
                </a:solidFill>
                <a:latin typeface="Arial" pitchFamily="34" charset="0"/>
              </a:rPr>
              <a:t>“Dodge Reports”</a:t>
            </a:r>
          </a:p>
          <a:p>
            <a:pPr eaLnBrk="1" hangingPunct="1">
              <a:spcBef>
                <a:spcPct val="0"/>
              </a:spcBef>
              <a:buClrTx/>
              <a:buSzTx/>
              <a:buFontTx/>
              <a:buNone/>
            </a:pPr>
            <a:endParaRPr lang="en-US" altLang="en-US" sz="2400">
              <a:solidFill>
                <a:srgbClr val="000000"/>
              </a:solidFill>
              <a:latin typeface="Arial" pitchFamily="34" charset="0"/>
            </a:endParaRPr>
          </a:p>
          <a:p>
            <a:pPr>
              <a:lnSpc>
                <a:spcPct val="50000"/>
              </a:lnSpc>
              <a:spcBef>
                <a:spcPct val="50000"/>
              </a:spcBef>
              <a:buClrTx/>
              <a:buSzTx/>
              <a:buFontTx/>
              <a:buNone/>
            </a:pPr>
            <a:endParaRPr lang="en-US" altLang="en-US" sz="2400">
              <a:solidFill>
                <a:srgbClr val="FFFFFF"/>
              </a:solidFill>
              <a:latin typeface="Helvetica"/>
            </a:endParaRPr>
          </a:p>
          <a:p>
            <a:pPr>
              <a:lnSpc>
                <a:spcPct val="50000"/>
              </a:lnSpc>
              <a:spcBef>
                <a:spcPct val="50000"/>
              </a:spcBef>
              <a:buClrTx/>
              <a:buSzTx/>
              <a:buFontTx/>
              <a:buNone/>
            </a:pPr>
            <a:r>
              <a:rPr lang="en-US" altLang="en-US" sz="2000">
                <a:solidFill>
                  <a:srgbClr val="FFFFFF"/>
                </a:solidFill>
                <a:latin typeface="Helvetica"/>
              </a:rPr>
              <a:t>		</a:t>
            </a:r>
          </a:p>
        </p:txBody>
      </p:sp>
      <p:pic>
        <p:nvPicPr>
          <p:cNvPr id="7174" name="Picture 22" descr="MPj043929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43200"/>
            <a:ext cx="41910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15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4294967295"/>
          </p:nvPr>
        </p:nvSpPr>
        <p:spPr>
          <a:xfrm>
            <a:off x="457200" y="2292350"/>
            <a:ext cx="8229600" cy="3611563"/>
          </a:xfrm>
        </p:spPr>
        <p:txBody>
          <a:bodyPr/>
          <a:lstStyle/>
          <a:p>
            <a:pPr marL="273050" indent="-273050" eaLnBrk="1" hangingPunct="1"/>
            <a:r>
              <a:rPr lang="en-US" altLang="en-US" sz="3300" smtClean="0">
                <a:solidFill>
                  <a:schemeClr val="accent2"/>
                </a:solidFill>
              </a:rPr>
              <a:t>FY 13- 14	Compliance Assistance</a:t>
            </a:r>
          </a:p>
          <a:p>
            <a:pPr marL="273050" indent="-273050" eaLnBrk="1" hangingPunct="1"/>
            <a:r>
              <a:rPr lang="en-US" altLang="en-US" sz="3300" smtClean="0">
                <a:solidFill>
                  <a:schemeClr val="accent2"/>
                </a:solidFill>
              </a:rPr>
              <a:t>FY 15		Adds Enforcement</a:t>
            </a:r>
          </a:p>
        </p:txBody>
      </p:sp>
      <p:sp>
        <p:nvSpPr>
          <p:cNvPr id="3" name="Title 2"/>
          <p:cNvSpPr>
            <a:spLocks noGrp="1"/>
          </p:cNvSpPr>
          <p:nvPr>
            <p:ph type="title" idx="4294967295"/>
          </p:nvPr>
        </p:nvSpPr>
        <p:spPr>
          <a:xfrm>
            <a:off x="457200" y="152400"/>
            <a:ext cx="8229600" cy="1219200"/>
          </a:xfrm>
          <a:ln w="6350" cap="rnd"/>
          <a:extLst/>
        </p:spPr>
        <p:txBody>
          <a:bodyPr rtlCol="0" anchor="b">
            <a:normAutofit/>
          </a:bodyPr>
          <a:lstStyle/>
          <a:p>
            <a:pPr eaLnBrk="1" fontAlgn="auto" hangingPunct="1">
              <a:spcAft>
                <a:spcPts val="0"/>
              </a:spcAft>
              <a:defRPr/>
            </a:pPr>
            <a:r>
              <a:rPr lang="en-US" sz="4800" b="0" kern="1200" spc="-10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rPr>
              <a:t>Struck By Vehicles REP</a:t>
            </a:r>
            <a:endParaRPr lang="en-US" sz="4800" b="0" kern="1200" spc="-10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endParaRPr>
          </a:p>
        </p:txBody>
      </p:sp>
      <p:pic>
        <p:nvPicPr>
          <p:cNvPr id="15364" name="Picture 5" descr="Truck run over"/>
          <p:cNvPicPr>
            <a:picLocks noChangeAspect="1" noChangeArrowheads="1"/>
          </p:cNvPicPr>
          <p:nvPr/>
        </p:nvPicPr>
        <p:blipFill>
          <a:blip r:embed="rId2">
            <a:extLst>
              <a:ext uri="{28A0092B-C50C-407E-A947-70E740481C1C}">
                <a14:useLocalDpi xmlns:a14="http://schemas.microsoft.com/office/drawing/2010/main" val="0"/>
              </a:ext>
            </a:extLst>
          </a:blip>
          <a:srcRect b="-85"/>
          <a:stretch>
            <a:fillRect/>
          </a:stretch>
        </p:blipFill>
        <p:spPr bwMode="auto">
          <a:xfrm>
            <a:off x="2819400" y="4114800"/>
            <a:ext cx="2971800" cy="1905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545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4294967295"/>
          </p:nvPr>
        </p:nvSpPr>
        <p:spPr>
          <a:xfrm>
            <a:off x="457200" y="2144713"/>
            <a:ext cx="8229600" cy="3833812"/>
          </a:xfrm>
        </p:spPr>
        <p:txBody>
          <a:bodyPr/>
          <a:lstStyle/>
          <a:p>
            <a:pPr marL="0" indent="0" eaLnBrk="1" hangingPunct="1">
              <a:buFont typeface="Wingdings 3" pitchFamily="18" charset="2"/>
              <a:buNone/>
            </a:pPr>
            <a:r>
              <a:rPr lang="en-US" altLang="en-US" smtClean="0"/>
              <a:t>From fiscal years 2011-2013, 36 percent (24 of 67) of Region VII accident investigations were vehicle-related struck-by fatalities.  These investigations resulted in an average of 4 violations per inspection. </a:t>
            </a:r>
          </a:p>
        </p:txBody>
      </p:sp>
      <p:sp>
        <p:nvSpPr>
          <p:cNvPr id="3" name="Title 2"/>
          <p:cNvSpPr>
            <a:spLocks noGrp="1"/>
          </p:cNvSpPr>
          <p:nvPr>
            <p:ph type="title" idx="4294967295"/>
          </p:nvPr>
        </p:nvSpPr>
        <p:spPr>
          <a:xfrm>
            <a:off x="457200" y="152400"/>
            <a:ext cx="8229600" cy="1219200"/>
          </a:xfrm>
          <a:ln w="6350" cap="rnd"/>
          <a:extLst/>
        </p:spPr>
        <p:txBody>
          <a:bodyPr rtlCol="0" anchor="b">
            <a:normAutofit/>
          </a:bodyPr>
          <a:lstStyle/>
          <a:p>
            <a:pPr eaLnBrk="1" fontAlgn="auto" hangingPunct="1">
              <a:spcAft>
                <a:spcPts val="0"/>
              </a:spcAft>
              <a:defRPr/>
            </a:pPr>
            <a:r>
              <a:rPr lang="en-US" sz="4200" b="0" u="sng" kern="1200" spc="-10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rPr>
              <a:t>Background</a:t>
            </a:r>
            <a:endParaRPr lang="en-US" sz="4200" b="0" kern="1200" spc="-10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200524161"/>
      </p:ext>
    </p:extLst>
  </p:cSld>
  <p:clrMapOvr>
    <a:masterClrMapping/>
  </p:clrMapOvr>
  <p:transition spd="slow">
    <p:fade/>
    <p:sndAc>
      <p:stSnd>
        <p:snd r:embed="rId2" name="austin_yeahbaby.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371600"/>
            <a:ext cx="8229600" cy="4572000"/>
          </a:xfrm>
        </p:spPr>
        <p:txBody>
          <a:bodyPr>
            <a:normAutofit fontScale="92500" lnSpcReduction="20000"/>
          </a:bodyPr>
          <a:lstStyle/>
          <a:p>
            <a:pPr marL="273050" indent="-273050" eaLnBrk="1" hangingPunct="1">
              <a:defRPr/>
            </a:pPr>
            <a:r>
              <a:rPr lang="en-US" altLang="en-US" smtClean="0"/>
              <a:t>Address hazards associated with the operation of material handling or personnel handling motorized equipment (including but not limited to powered industrial trucks, skid steers, cranes, man lifts, front-end loaders, aerial lifts, etc.) in general industry, construction and maritime.</a:t>
            </a:r>
          </a:p>
          <a:p>
            <a:pPr marL="273050" indent="-273050" eaLnBrk="1" hangingPunct="1">
              <a:defRPr/>
            </a:pPr>
            <a:r>
              <a:rPr lang="en-US" altLang="en-US" smtClean="0"/>
              <a:t>Compliance with all applicable vehicle-related standards shall be evaluated during all general industry, construction, and maritime inspections. </a:t>
            </a:r>
          </a:p>
          <a:p>
            <a:pPr marL="273050" indent="-273050" eaLnBrk="1" hangingPunct="1">
              <a:buFont typeface="Wingdings 3" pitchFamily="18" charset="2"/>
              <a:buNone/>
              <a:defRPr/>
            </a:pPr>
            <a:endParaRPr lang="en-US" altLang="en-US" smtClean="0"/>
          </a:p>
        </p:txBody>
      </p:sp>
      <p:sp>
        <p:nvSpPr>
          <p:cNvPr id="3" name="Title 2"/>
          <p:cNvSpPr>
            <a:spLocks noGrp="1"/>
          </p:cNvSpPr>
          <p:nvPr>
            <p:ph type="title" idx="4294967295"/>
          </p:nvPr>
        </p:nvSpPr>
        <p:spPr>
          <a:xfrm>
            <a:off x="555624" y="-222250"/>
            <a:ext cx="8229601" cy="1219200"/>
          </a:xfrm>
          <a:ln w="6350" cap="rnd"/>
          <a:extLst/>
        </p:spPr>
        <p:txBody>
          <a:bodyPr rtlCol="0" anchor="b">
            <a:normAutofit/>
          </a:bodyPr>
          <a:lstStyle/>
          <a:p>
            <a:pPr eaLnBrk="1" fontAlgn="auto" hangingPunct="1">
              <a:spcAft>
                <a:spcPts val="0"/>
              </a:spcAft>
              <a:defRPr/>
            </a:pPr>
            <a:r>
              <a:rPr lang="en-US" sz="4400" b="0" u="sng" kern="1200" spc="-100" dirty="0">
                <a:ln w="3200">
                  <a:solidFill>
                    <a:schemeClr val="bg2">
                      <a:shade val="75000"/>
                      <a:alpha val="25000"/>
                    </a:schemeClr>
                  </a:solidFill>
                  <a:prstDash val="solid"/>
                  <a:round/>
                </a:ln>
                <a:solidFill>
                  <a:srgbClr val="FFC000"/>
                </a:solidFill>
                <a:latin typeface="Arial"/>
                <a:ea typeface="Times New Roman"/>
              </a:rPr>
              <a:t>Scope</a:t>
            </a:r>
            <a:endParaRPr lang="en-US" sz="4200" b="0" kern="1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39098462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4294967295"/>
          </p:nvPr>
        </p:nvSpPr>
        <p:spPr>
          <a:xfrm>
            <a:off x="381000" y="1143000"/>
            <a:ext cx="8458200" cy="4424363"/>
          </a:xfrm>
        </p:spPr>
        <p:txBody>
          <a:bodyPr/>
          <a:lstStyle/>
          <a:p>
            <a:pPr marL="273050" indent="-273050" eaLnBrk="1" hangingPunct="1"/>
            <a:r>
              <a:rPr lang="en-US" altLang="en-US" dirty="0" smtClean="0"/>
              <a:t>All complaints will be inspected regardless of when last observed by the complainant. </a:t>
            </a:r>
          </a:p>
          <a:p>
            <a:pPr marL="273050" indent="-273050" eaLnBrk="1" hangingPunct="1"/>
            <a:r>
              <a:rPr lang="en-US" altLang="en-US" dirty="0" smtClean="0"/>
              <a:t>Any referral or other complaint classified by OSHA as “Serious” which alleges a material or personnel handling motorized equipment hazard or a condition will be scheduled for an inspection if the condition was observed by the complainant within two weeks of notification. </a:t>
            </a:r>
          </a:p>
        </p:txBody>
      </p:sp>
      <p:sp>
        <p:nvSpPr>
          <p:cNvPr id="3" name="Title 2"/>
          <p:cNvSpPr>
            <a:spLocks noGrp="1"/>
          </p:cNvSpPr>
          <p:nvPr>
            <p:ph type="title" idx="4294967295"/>
          </p:nvPr>
        </p:nvSpPr>
        <p:spPr>
          <a:xfrm>
            <a:off x="447675" y="-222250"/>
            <a:ext cx="8229600" cy="1219200"/>
          </a:xfrm>
          <a:ln w="6350" cap="rnd"/>
          <a:extLst/>
        </p:spPr>
        <p:txBody>
          <a:bodyPr rtlCol="0" anchor="b">
            <a:normAutofit/>
          </a:bodyPr>
          <a:lstStyle/>
          <a:p>
            <a:pPr eaLnBrk="1" fontAlgn="auto" hangingPunct="1">
              <a:spcAft>
                <a:spcPts val="0"/>
              </a:spcAft>
              <a:defRPr/>
            </a:pPr>
            <a:r>
              <a:rPr lang="en-US" sz="4000" b="0" u="sng" kern="1200" spc="-100" smtClean="0">
                <a:ln w="3200">
                  <a:solidFill>
                    <a:schemeClr val="bg2">
                      <a:shade val="75000"/>
                      <a:alpha val="25000"/>
                    </a:schemeClr>
                  </a:solidFill>
                  <a:prstDash val="solid"/>
                  <a:round/>
                </a:ln>
                <a:solidFill>
                  <a:srgbClr val="FFC000"/>
                </a:solidFill>
                <a:latin typeface="Arial"/>
                <a:ea typeface="Times New Roman"/>
              </a:rPr>
              <a:t>Scope (cont.)</a:t>
            </a:r>
            <a:endParaRPr lang="en-US" sz="4200" b="0" kern="1200" spc="-10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9764733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600200"/>
          </a:xfrm>
        </p:spPr>
        <p:txBody>
          <a:bodyPr>
            <a:normAutofit fontScale="90000"/>
          </a:bodyPr>
          <a:lstStyle/>
          <a:p>
            <a:r>
              <a:rPr lang="en-US" altLang="en-US" sz="2800" dirty="0" smtClean="0">
                <a:ea typeface="ＭＳ Ｐゴシック" pitchFamily="34" charset="-128"/>
              </a:rPr>
              <a:t/>
            </a:r>
            <a:br>
              <a:rPr lang="en-US" altLang="en-US" sz="2800" dirty="0" smtClean="0">
                <a:ea typeface="ＭＳ Ｐゴシック" pitchFamily="34" charset="-128"/>
              </a:rPr>
            </a:br>
            <a:r>
              <a:rPr lang="en-US" altLang="en-US" sz="4000" b="1" dirty="0" smtClean="0">
                <a:solidFill>
                  <a:srgbClr val="000099"/>
                </a:solidFill>
                <a:ea typeface="ＭＳ Ｐゴシック" pitchFamily="34" charset="-128"/>
              </a:rPr>
              <a:t>New OSHA Reporting Requirements </a:t>
            </a:r>
            <a:br>
              <a:rPr lang="en-US" altLang="en-US" sz="4000" b="1" dirty="0" smtClean="0">
                <a:solidFill>
                  <a:srgbClr val="000099"/>
                </a:solidFill>
                <a:ea typeface="ＭＳ Ｐゴシック" pitchFamily="34" charset="-128"/>
              </a:rPr>
            </a:br>
            <a:r>
              <a:rPr lang="en-US" altLang="en-US" sz="2700" b="1" dirty="0" smtClean="0">
                <a:solidFill>
                  <a:srgbClr val="000099"/>
                </a:solidFill>
                <a:ea typeface="ＭＳ Ｐゴシック" pitchFamily="34" charset="-128"/>
              </a:rPr>
              <a:t>(Effective January 01, 2015)</a:t>
            </a:r>
            <a:r>
              <a:rPr lang="en-US" altLang="en-US" sz="1800" b="1" dirty="0" smtClean="0">
                <a:solidFill>
                  <a:srgbClr val="000099"/>
                </a:solidFill>
                <a:ea typeface="ＭＳ Ｐゴシック" pitchFamily="34" charset="-128"/>
              </a:rPr>
              <a:t/>
            </a:r>
            <a:br>
              <a:rPr lang="en-US" altLang="en-US" sz="1800" b="1" dirty="0" smtClean="0">
                <a:solidFill>
                  <a:srgbClr val="000099"/>
                </a:solidFill>
                <a:ea typeface="ＭＳ Ｐゴシック" pitchFamily="34" charset="-128"/>
              </a:rPr>
            </a:br>
            <a:endParaRPr lang="en-US" altLang="en-US" sz="4000" b="1" dirty="0" smtClean="0">
              <a:solidFill>
                <a:srgbClr val="000099"/>
              </a:solidFill>
              <a:ea typeface="ＭＳ Ｐゴシック" pitchFamily="34" charset="-128"/>
            </a:endParaRPr>
          </a:p>
        </p:txBody>
      </p:sp>
      <p:sp>
        <p:nvSpPr>
          <p:cNvPr id="14339" name="Content Placeholder 2"/>
          <p:cNvSpPr>
            <a:spLocks noGrp="1"/>
          </p:cNvSpPr>
          <p:nvPr>
            <p:ph idx="1"/>
          </p:nvPr>
        </p:nvSpPr>
        <p:spPr>
          <a:xfrm>
            <a:off x="457200" y="1600200"/>
            <a:ext cx="8229600" cy="4419600"/>
          </a:xfrm>
        </p:spPr>
        <p:txBody>
          <a:bodyPr>
            <a:noAutofit/>
          </a:bodyPr>
          <a:lstStyle/>
          <a:p>
            <a:r>
              <a:rPr lang="en-US" altLang="en-US" dirty="0" smtClean="0">
                <a:ea typeface="ＭＳ Ｐゴシック" pitchFamily="34" charset="-128"/>
              </a:rPr>
              <a:t>Required 24 hour reporting</a:t>
            </a:r>
          </a:p>
          <a:p>
            <a:pPr lvl="1"/>
            <a:r>
              <a:rPr lang="en-US" altLang="en-US" dirty="0" smtClean="0">
                <a:ea typeface="ＭＳ Ｐゴシック" pitchFamily="34" charset="-128"/>
              </a:rPr>
              <a:t>Any work related hospitalizations </a:t>
            </a:r>
          </a:p>
          <a:p>
            <a:pPr lvl="2"/>
            <a:r>
              <a:rPr lang="en-US" altLang="en-US" dirty="0" smtClean="0">
                <a:ea typeface="ＭＳ Ｐゴシック" pitchFamily="34" charset="-128"/>
              </a:rPr>
              <a:t>One or more employees</a:t>
            </a:r>
          </a:p>
          <a:p>
            <a:pPr lvl="1"/>
            <a:r>
              <a:rPr lang="en-US" altLang="en-US" dirty="0" smtClean="0">
                <a:ea typeface="ＭＳ Ｐゴシック" pitchFamily="34" charset="-128"/>
              </a:rPr>
              <a:t>Amputations</a:t>
            </a:r>
          </a:p>
          <a:p>
            <a:pPr lvl="2"/>
            <a:r>
              <a:rPr lang="en-US" altLang="en-US" dirty="0" smtClean="0">
                <a:ea typeface="ＭＳ Ｐゴシック" pitchFamily="34" charset="-128"/>
              </a:rPr>
              <a:t>One or more employees </a:t>
            </a:r>
          </a:p>
          <a:p>
            <a:pPr lvl="1"/>
            <a:r>
              <a:rPr lang="en-US" altLang="en-US" dirty="0" smtClean="0">
                <a:ea typeface="ＭＳ Ｐゴシック" pitchFamily="34" charset="-128"/>
              </a:rPr>
              <a:t>Loss of an eye</a:t>
            </a:r>
          </a:p>
          <a:p>
            <a:pPr lvl="2"/>
            <a:r>
              <a:rPr lang="en-US" altLang="en-US" dirty="0" smtClean="0">
                <a:ea typeface="ＭＳ Ｐゴシック" pitchFamily="34" charset="-128"/>
              </a:rPr>
              <a:t>One or more employees</a:t>
            </a:r>
          </a:p>
          <a:p>
            <a:r>
              <a:rPr lang="en-US" altLang="en-US" dirty="0" smtClean="0">
                <a:ea typeface="ＭＳ Ｐゴシック" pitchFamily="34" charset="-128"/>
              </a:rPr>
              <a:t>Required 8 hour Reporting of fatalities and catastrophe</a:t>
            </a:r>
          </a:p>
          <a:p>
            <a:pPr marL="457200" lvl="1" indent="0">
              <a:buNone/>
            </a:pPr>
            <a:endParaRPr lang="en-US" altLang="en-US" dirty="0" smtClean="0">
              <a:ea typeface="ＭＳ Ｐゴシック" pitchFamily="34" charset="-128"/>
            </a:endParaRPr>
          </a:p>
          <a:p>
            <a:pPr lvl="1"/>
            <a:endParaRPr lang="en-US" altLang="en-US" sz="3200" dirty="0" smtClean="0">
              <a:ea typeface="ＭＳ Ｐゴシック" pitchFamily="34" charset="-128"/>
            </a:endParaRPr>
          </a:p>
        </p:txBody>
      </p:sp>
    </p:spTree>
    <p:extLst>
      <p:ext uri="{BB962C8B-B14F-4D97-AF65-F5344CB8AC3E}">
        <p14:creationId xmlns:p14="http://schemas.microsoft.com/office/powerpoint/2010/main" val="2804542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57200" y="2319338"/>
            <a:ext cx="7848600" cy="3535362"/>
          </a:xfrm>
        </p:spPr>
        <p:txBody>
          <a:bodyPr/>
          <a:lstStyle/>
          <a:p>
            <a:r>
              <a:rPr lang="en-US" altLang="en-US" sz="2000" smtClean="0"/>
              <a:t>By telephone to the nearest OSHA office during normal business hours.</a:t>
            </a:r>
          </a:p>
          <a:p>
            <a:endParaRPr lang="en-US" altLang="en-US" sz="1000" smtClean="0"/>
          </a:p>
          <a:p>
            <a:r>
              <a:rPr lang="en-US" altLang="en-US" sz="2000" smtClean="0"/>
              <a:t>By telephone to the 24-hour OSHA hotline (1-800-321-OSHA or 1-800-321-6742).</a:t>
            </a:r>
          </a:p>
          <a:p>
            <a:endParaRPr lang="en-US" altLang="en-US" sz="1000" smtClean="0"/>
          </a:p>
          <a:p>
            <a:r>
              <a:rPr lang="en-US" altLang="en-US" sz="2000" smtClean="0"/>
              <a:t>Online: OSHA is developing a new means of reporting events electronically, which will be available soon at </a:t>
            </a:r>
            <a:r>
              <a:rPr lang="en-US" altLang="en-US" sz="2000" smtClean="0">
                <a:hlinkClick r:id="rId3"/>
              </a:rPr>
              <a:t>www.osha.gov/report_online</a:t>
            </a:r>
            <a:r>
              <a:rPr lang="en-US" altLang="en-US" sz="2000" smtClean="0"/>
              <a:t>.</a:t>
            </a:r>
          </a:p>
        </p:txBody>
      </p:sp>
      <p:grpSp>
        <p:nvGrpSpPr>
          <p:cNvPr id="10243" name="Group 1"/>
          <p:cNvGrpSpPr>
            <a:grpSpLocks/>
          </p:cNvGrpSpPr>
          <p:nvPr/>
        </p:nvGrpSpPr>
        <p:grpSpPr bwMode="auto">
          <a:xfrm>
            <a:off x="0" y="152400"/>
            <a:ext cx="9144000" cy="1028700"/>
            <a:chOff x="0" y="152400"/>
            <a:chExt cx="9144000" cy="1028700"/>
          </a:xfrm>
        </p:grpSpPr>
        <p:pic>
          <p:nvPicPr>
            <p:cNvPr id="10245" name="Picture 7" descr="C:\Users\gchartier\AppData\Local\Microsoft\Windows\Temporary Internet Files\Content.Outlook\GGH2LIOG\Summit_Graphic.jpg"/>
            <p:cNvPicPr>
              <a:picLocks noChangeAspect="1" noChangeArrowheads="1"/>
            </p:cNvPicPr>
            <p:nvPr/>
          </p:nvPicPr>
          <p:blipFill>
            <a:blip r:embed="rId4">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7" name="Picture 8" descr="C:\Users\gchartier\AppData\Local\Microsoft\Windows\Temporary Internet Files\Content.Outlook\GGH2LIOG\OSHA_MAC_ill (2).png"/>
            <p:cNvPicPr>
              <a:picLocks noChangeAspect="1" noChangeArrowheads="1"/>
            </p:cNvPicPr>
            <p:nvPr/>
          </p:nvPicPr>
          <p:blipFill>
            <a:blip r:embed="rId5">
              <a:extLst>
                <a:ext uri="{28A0092B-C50C-407E-A947-70E740481C1C}">
                  <a14:useLocalDpi xmlns:a14="http://schemas.microsoft.com/office/drawing/2010/main" val="0"/>
                </a:ext>
              </a:extLst>
            </a:blip>
            <a:srcRect b="35211"/>
            <a:stretch>
              <a:fillRect/>
            </a:stretch>
          </p:blipFill>
          <p:spPr bwMode="auto">
            <a:xfrm>
              <a:off x="152400" y="304801"/>
              <a:ext cx="1488050" cy="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23"/>
            <p:cNvSpPr txBox="1">
              <a:spLocks noChangeArrowheads="1"/>
            </p:cNvSpPr>
            <p:nvPr/>
          </p:nvSpPr>
          <p:spPr bwMode="auto">
            <a:xfrm>
              <a:off x="43858" y="693089"/>
              <a:ext cx="1705134" cy="27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ctr" eaLnBrk="1" hangingPunct="1">
                <a:spcBef>
                  <a:spcPct val="0"/>
                </a:spcBef>
                <a:buClrTx/>
                <a:buSzTx/>
                <a:buFontTx/>
                <a:buNone/>
              </a:pPr>
              <a:r>
                <a:rPr lang="en-US" altLang="en-US" sz="1200">
                  <a:latin typeface="Arial Black" pitchFamily="34" charset="0"/>
                  <a:cs typeface="Arial" pitchFamily="34" charset="0"/>
                </a:rPr>
                <a:t>www.osha.gov</a:t>
              </a:r>
              <a:endParaRPr lang="en-US" altLang="en-US" sz="1400">
                <a:latin typeface="Arial Black" pitchFamily="34" charset="0"/>
                <a:cs typeface="Arial" pitchFamily="34" charset="0"/>
              </a:endParaRPr>
            </a:p>
          </p:txBody>
        </p:sp>
      </p:grpSp>
      <p:sp>
        <p:nvSpPr>
          <p:cNvPr id="10244" name="Title 1"/>
          <p:cNvSpPr txBox="1">
            <a:spLocks/>
          </p:cNvSpPr>
          <p:nvPr/>
        </p:nvSpPr>
        <p:spPr bwMode="auto">
          <a:xfrm>
            <a:off x="381000" y="1371600"/>
            <a:ext cx="822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algn="ctr" eaLnBrk="1" hangingPunct="1">
              <a:spcBef>
                <a:spcPct val="0"/>
              </a:spcBef>
              <a:buClrTx/>
              <a:buSzTx/>
              <a:buFontTx/>
              <a:buNone/>
            </a:pPr>
            <a:r>
              <a:rPr lang="en-US" altLang="en-US" sz="3600">
                <a:latin typeface="Calibri" pitchFamily="34" charset="0"/>
                <a:cs typeface="Arial" pitchFamily="34" charset="0"/>
              </a:rPr>
              <a:t>How can employers report to OSHA?</a:t>
            </a:r>
          </a:p>
        </p:txBody>
      </p:sp>
    </p:spTree>
    <p:extLst>
      <p:ext uri="{BB962C8B-B14F-4D97-AF65-F5344CB8AC3E}">
        <p14:creationId xmlns:p14="http://schemas.microsoft.com/office/powerpoint/2010/main" val="208694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715963"/>
          </a:xfrm>
        </p:spPr>
        <p:txBody>
          <a:bodyPr/>
          <a:lstStyle/>
          <a:p>
            <a:pPr>
              <a:defRPr/>
            </a:pPr>
            <a:r>
              <a:rPr lang="en-US" altLang="en-US" sz="3200" b="1" dirty="0" smtClean="0">
                <a:solidFill>
                  <a:srgbClr val="000099"/>
                </a:solidFill>
                <a:ea typeface="ＭＳ Ｐゴシック" pitchFamily="34" charset="-128"/>
              </a:rPr>
              <a:t>Construction Industry Fatalities &amp; Rates*</a:t>
            </a:r>
          </a:p>
        </p:txBody>
      </p:sp>
      <p:sp>
        <p:nvSpPr>
          <p:cNvPr id="3075" name="Control 1"/>
          <p:cNvSpPr>
            <a:spLocks noChangeArrowheads="1" noChangeShapeType="1"/>
          </p:cNvSpPr>
          <p:nvPr/>
        </p:nvSpPr>
        <p:spPr bwMode="auto">
          <a:xfrm>
            <a:off x="5178425" y="5845175"/>
            <a:ext cx="760413"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0" tIns="0" rIns="0" bIns="0"/>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4729314"/>
              </p:ext>
            </p:extLst>
          </p:nvPr>
        </p:nvGraphicFramePr>
        <p:xfrm>
          <a:off x="190500" y="836613"/>
          <a:ext cx="8801100" cy="5008562"/>
        </p:xfrm>
        <a:graphic>
          <a:graphicData uri="http://schemas.openxmlformats.org/drawingml/2006/table">
            <a:tbl>
              <a:tblPr/>
              <a:tblGrid>
                <a:gridCol w="1999343"/>
                <a:gridCol w="758371"/>
                <a:gridCol w="758371"/>
                <a:gridCol w="827314"/>
                <a:gridCol w="896257"/>
                <a:gridCol w="965200"/>
                <a:gridCol w="827314"/>
                <a:gridCol w="827314"/>
                <a:gridCol w="941616"/>
              </a:tblGrid>
              <a:tr h="1241366">
                <a:tc>
                  <a:txBody>
                    <a:bodyPr/>
                    <a:lstStyle/>
                    <a:p>
                      <a:pPr marR="0" indent="0" algn="l" rtl="0">
                        <a:lnSpc>
                          <a:spcPct val="119000"/>
                        </a:lnSpc>
                        <a:spcBef>
                          <a:spcPts val="0"/>
                        </a:spcBef>
                        <a:spcAft>
                          <a:spcPts val="0"/>
                        </a:spcAft>
                      </a:pPr>
                      <a:r>
                        <a:rPr lang="en-US" sz="2400" kern="1400" dirty="0">
                          <a:solidFill>
                            <a:srgbClr val="FFFFFF"/>
                          </a:solidFill>
                          <a:effectLst/>
                          <a:latin typeface="Times New Roman"/>
                        </a:rPr>
                        <a:t>Years</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2006</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2007</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2008</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2009</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2010</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lvl="1" indent="0" algn="ctr" rtl="0">
                        <a:lnSpc>
                          <a:spcPct val="119000"/>
                        </a:lnSpc>
                        <a:spcBef>
                          <a:spcPts val="0"/>
                        </a:spcBef>
                        <a:spcAft>
                          <a:spcPts val="0"/>
                        </a:spcAft>
                      </a:pPr>
                      <a:r>
                        <a:rPr lang="en-US" sz="2400" b="1" kern="1400" dirty="0" smtClean="0">
                          <a:solidFill>
                            <a:schemeClr val="bg1"/>
                          </a:solidFill>
                          <a:effectLst/>
                          <a:latin typeface="Times New Roman" panose="02020603050405020304" pitchFamily="18" charset="0"/>
                          <a:cs typeface="Times New Roman" panose="02020603050405020304" pitchFamily="18" charset="0"/>
                        </a:rPr>
                        <a:t>2011</a:t>
                      </a:r>
                      <a:endParaRPr lang="en-US" sz="2400" b="1" kern="1400" dirty="0">
                        <a:solidFill>
                          <a:schemeClr val="bg1"/>
                        </a:solidFill>
                        <a:effectLst/>
                        <a:latin typeface="Times New Roman" panose="02020603050405020304" pitchFamily="18" charset="0"/>
                        <a:cs typeface="Times New Roman" panose="02020603050405020304" pitchFamily="18" charset="0"/>
                      </a:endParaRPr>
                    </a:p>
                  </a:txBody>
                  <a:tcPr marL="45720" marR="45720" marT="45718" marB="457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smtClean="0">
                          <a:solidFill>
                            <a:srgbClr val="FFFFFF"/>
                          </a:solidFill>
                          <a:effectLst/>
                          <a:latin typeface="Times New Roman"/>
                        </a:rPr>
                        <a:t>2012</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l" rtl="0">
                        <a:lnSpc>
                          <a:spcPct val="119000"/>
                        </a:lnSpc>
                        <a:spcBef>
                          <a:spcPts val="0"/>
                        </a:spcBef>
                        <a:spcAft>
                          <a:spcPts val="0"/>
                        </a:spcAft>
                      </a:pPr>
                      <a:r>
                        <a:rPr lang="en-US" sz="2400" b="1" kern="1400" dirty="0" smtClean="0">
                          <a:solidFill>
                            <a:schemeClr val="bg1"/>
                          </a:solidFill>
                          <a:effectLst/>
                          <a:latin typeface="Calibri"/>
                        </a:rPr>
                        <a:t>*</a:t>
                      </a:r>
                      <a:r>
                        <a:rPr lang="en-US" sz="2400" b="1" kern="1400" dirty="0" smtClean="0">
                          <a:solidFill>
                            <a:schemeClr val="bg1"/>
                          </a:solidFill>
                          <a:effectLst/>
                          <a:latin typeface="Times New Roman" panose="02020603050405020304" pitchFamily="18" charset="0"/>
                          <a:cs typeface="Times New Roman" panose="02020603050405020304" pitchFamily="18" charset="0"/>
                        </a:rPr>
                        <a:t>2013</a:t>
                      </a:r>
                      <a:endParaRPr lang="en-US" sz="2400" b="1" kern="1400" dirty="0">
                        <a:solidFill>
                          <a:schemeClr val="bg1"/>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r>
              <a:tr h="2209695">
                <a:tc>
                  <a:txBody>
                    <a:bodyPr/>
                    <a:lstStyle/>
                    <a:p>
                      <a:pPr marR="0" indent="0" algn="l" rtl="0">
                        <a:lnSpc>
                          <a:spcPct val="119000"/>
                        </a:lnSpc>
                        <a:spcBef>
                          <a:spcPts val="0"/>
                        </a:spcBef>
                        <a:spcAft>
                          <a:spcPts val="0"/>
                        </a:spcAft>
                      </a:pPr>
                      <a:r>
                        <a:rPr lang="en-US" sz="2400" kern="1400" dirty="0" smtClean="0">
                          <a:solidFill>
                            <a:srgbClr val="000000"/>
                          </a:solidFill>
                          <a:effectLst/>
                          <a:latin typeface="Times New Roman"/>
                        </a:rPr>
                        <a:t>Total Fatalities All Construction</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a:solidFill>
                            <a:srgbClr val="000000"/>
                          </a:solidFill>
                          <a:effectLst/>
                          <a:latin typeface="Times New Roman"/>
                        </a:rPr>
                        <a:t>1239</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a:solidFill>
                            <a:srgbClr val="000000"/>
                          </a:solidFill>
                          <a:effectLst/>
                          <a:latin typeface="Times New Roman"/>
                        </a:rPr>
                        <a:t>1204</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a:solidFill>
                            <a:srgbClr val="000000"/>
                          </a:solidFill>
                          <a:effectLst/>
                          <a:latin typeface="Times New Roman"/>
                        </a:rPr>
                        <a:t>975</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a:solidFill>
                            <a:srgbClr val="000000"/>
                          </a:solidFill>
                          <a:effectLst/>
                          <a:latin typeface="Times New Roman"/>
                        </a:rPr>
                        <a:t>834</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a:solidFill>
                            <a:srgbClr val="000000"/>
                          </a:solidFill>
                          <a:effectLst/>
                          <a:latin typeface="Times New Roman"/>
                        </a:rPr>
                        <a:t>774</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smtClean="0">
                          <a:solidFill>
                            <a:srgbClr val="000000"/>
                          </a:solidFill>
                          <a:effectLst/>
                          <a:latin typeface="Times New Roman"/>
                        </a:rPr>
                        <a:t>738</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smtClean="0">
                          <a:solidFill>
                            <a:srgbClr val="000000"/>
                          </a:solidFill>
                          <a:effectLst/>
                          <a:latin typeface="Times New Roman"/>
                        </a:rPr>
                        <a:t>806</a:t>
                      </a:r>
                      <a:endParaRPr lang="en-US" sz="11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b="1" kern="1400" dirty="0" smtClean="0">
                          <a:solidFill>
                            <a:srgbClr val="000000"/>
                          </a:solidFill>
                          <a:effectLst/>
                          <a:latin typeface="Calibri"/>
                        </a:rPr>
                        <a:t>796</a:t>
                      </a:r>
                      <a:endParaRPr lang="en-US" sz="2400" b="1"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7501">
                <a:tc>
                  <a:txBody>
                    <a:bodyPr/>
                    <a:lstStyle/>
                    <a:p>
                      <a:pPr marR="0" indent="0" algn="l" rtl="0">
                        <a:lnSpc>
                          <a:spcPct val="119000"/>
                        </a:lnSpc>
                        <a:spcBef>
                          <a:spcPts val="0"/>
                        </a:spcBef>
                        <a:spcAft>
                          <a:spcPts val="0"/>
                        </a:spcAft>
                      </a:pPr>
                      <a:r>
                        <a:rPr lang="en-US" sz="2400" kern="1400" dirty="0">
                          <a:solidFill>
                            <a:srgbClr val="FFFFFF"/>
                          </a:solidFill>
                          <a:effectLst/>
                          <a:latin typeface="Times New Roman"/>
                        </a:rPr>
                        <a:t>Fatality Rates </a:t>
                      </a:r>
                      <a:r>
                        <a:rPr lang="en-US" sz="2400" kern="1400" dirty="0" smtClean="0">
                          <a:solidFill>
                            <a:srgbClr val="FFFFFF"/>
                          </a:solidFill>
                          <a:effectLst/>
                          <a:latin typeface="Times New Roman"/>
                        </a:rPr>
                        <a:t>All Construction</a:t>
                      </a:r>
                      <a:endParaRPr lang="en-US" sz="1100" kern="140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a:solidFill>
                            <a:srgbClr val="FFFFFF"/>
                          </a:solidFill>
                          <a:effectLst/>
                          <a:latin typeface="Times New Roman"/>
                        </a:rPr>
                        <a:t>11.2</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a:solidFill>
                            <a:srgbClr val="FFFFFF"/>
                          </a:solidFill>
                          <a:effectLst/>
                          <a:latin typeface="Times New Roman"/>
                        </a:rPr>
                        <a:t>10.8</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a:solidFill>
                            <a:srgbClr val="FFFFFF"/>
                          </a:solidFill>
                          <a:effectLst/>
                          <a:latin typeface="Times New Roman"/>
                        </a:rPr>
                        <a:t>9.7</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a:solidFill>
                            <a:srgbClr val="FFFFFF"/>
                          </a:solidFill>
                          <a:effectLst/>
                          <a:latin typeface="Times New Roman"/>
                        </a:rPr>
                        <a:t>9.9</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a:solidFill>
                            <a:srgbClr val="FFFFFF"/>
                          </a:solidFill>
                          <a:effectLst/>
                          <a:latin typeface="Times New Roman"/>
                        </a:rPr>
                        <a:t>9.8</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smtClean="0">
                          <a:solidFill>
                            <a:srgbClr val="FFFFFF"/>
                          </a:solidFill>
                          <a:effectLst/>
                          <a:latin typeface="Times New Roman"/>
                        </a:rPr>
                        <a:t>9.1</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r>
                        <a:rPr lang="en-US" sz="2400" b="1" kern="1400" dirty="0">
                          <a:solidFill>
                            <a:srgbClr val="FFFFFF"/>
                          </a:solidFill>
                          <a:effectLst/>
                          <a:latin typeface="Times New Roman"/>
                        </a:rPr>
                        <a:t> </a:t>
                      </a:r>
                      <a:endParaRPr lang="en-US" sz="1100" b="1" kern="1400" dirty="0">
                        <a:solidFill>
                          <a:srgbClr val="000000"/>
                        </a:solidFill>
                        <a:effectLst/>
                        <a:latin typeface="Calibri"/>
                      </a:endParaRPr>
                    </a:p>
                    <a:p>
                      <a:pPr marR="0" indent="0" algn="ctr" rtl="0">
                        <a:lnSpc>
                          <a:spcPct val="119000"/>
                        </a:lnSpc>
                        <a:spcBef>
                          <a:spcPts val="0"/>
                        </a:spcBef>
                        <a:spcAft>
                          <a:spcPts val="0"/>
                        </a:spcAft>
                      </a:pPr>
                      <a:r>
                        <a:rPr lang="en-US" sz="2400" b="1" kern="1400" dirty="0" smtClean="0">
                          <a:solidFill>
                            <a:srgbClr val="FFFFFF"/>
                          </a:solidFill>
                          <a:effectLst/>
                          <a:latin typeface="Times New Roman"/>
                        </a:rPr>
                        <a:t>9.9</a:t>
                      </a:r>
                      <a:endParaRPr lang="en-US" sz="1100" b="1"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R="0" indent="0" algn="ctr" rtl="0">
                        <a:lnSpc>
                          <a:spcPct val="119000"/>
                        </a:lnSpc>
                        <a:spcBef>
                          <a:spcPts val="0"/>
                        </a:spcBef>
                        <a:spcAft>
                          <a:spcPts val="0"/>
                        </a:spcAft>
                      </a:pPr>
                      <a:endParaRPr lang="en-US" sz="1100" b="1" kern="1400" dirty="0" smtClean="0">
                        <a:solidFill>
                          <a:srgbClr val="000000"/>
                        </a:solidFill>
                        <a:effectLst/>
                        <a:latin typeface="Calibri"/>
                      </a:endParaRPr>
                    </a:p>
                    <a:p>
                      <a:pPr marR="0" indent="0" algn="ctr" rtl="0">
                        <a:lnSpc>
                          <a:spcPct val="119000"/>
                        </a:lnSpc>
                        <a:spcBef>
                          <a:spcPts val="0"/>
                        </a:spcBef>
                        <a:spcAft>
                          <a:spcPts val="0"/>
                        </a:spcAft>
                      </a:pPr>
                      <a:endParaRPr lang="en-US" sz="1100" b="1" kern="1400" dirty="0" smtClean="0">
                        <a:solidFill>
                          <a:srgbClr val="000000"/>
                        </a:solidFill>
                        <a:effectLst/>
                        <a:latin typeface="Calibri"/>
                      </a:endParaRPr>
                    </a:p>
                    <a:p>
                      <a:pPr marR="0" indent="0" algn="ctr" rtl="0">
                        <a:lnSpc>
                          <a:spcPct val="119000"/>
                        </a:lnSpc>
                        <a:spcBef>
                          <a:spcPts val="0"/>
                        </a:spcBef>
                        <a:spcAft>
                          <a:spcPts val="0"/>
                        </a:spcAft>
                      </a:pPr>
                      <a:r>
                        <a:rPr lang="en-US" sz="2400" b="1" kern="1400" dirty="0" smtClean="0">
                          <a:solidFill>
                            <a:schemeClr val="bg1"/>
                          </a:solidFill>
                          <a:effectLst/>
                          <a:latin typeface="Calibri"/>
                        </a:rPr>
                        <a:t>9.4</a:t>
                      </a:r>
                      <a:endParaRPr lang="en-US" sz="2400" b="1" kern="1400" dirty="0">
                        <a:solidFill>
                          <a:schemeClr val="bg1"/>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r>
            </a:tbl>
          </a:graphicData>
        </a:graphic>
      </p:graphicFrame>
      <p:sp>
        <p:nvSpPr>
          <p:cNvPr id="3118" name="Control 2"/>
          <p:cNvSpPr>
            <a:spLocks noChangeArrowheads="1" noChangeShapeType="1"/>
          </p:cNvSpPr>
          <p:nvPr/>
        </p:nvSpPr>
        <p:spPr bwMode="auto">
          <a:xfrm>
            <a:off x="1655763" y="4662488"/>
            <a:ext cx="7045325" cy="313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0" tIns="0" rIns="0" bIns="0"/>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600" dirty="0"/>
          </a:p>
        </p:txBody>
      </p:sp>
      <p:sp>
        <p:nvSpPr>
          <p:cNvPr id="3119" name="Text Box 47"/>
          <p:cNvSpPr txBox="1">
            <a:spLocks noChangeArrowheads="1"/>
          </p:cNvSpPr>
          <p:nvPr/>
        </p:nvSpPr>
        <p:spPr bwMode="auto">
          <a:xfrm>
            <a:off x="533400" y="6019800"/>
            <a:ext cx="19145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200" dirty="0"/>
              <a:t>Source: BLS CFOI Data</a:t>
            </a:r>
          </a:p>
          <a:p>
            <a:pPr eaLnBrk="1" hangingPunct="1">
              <a:spcBef>
                <a:spcPct val="0"/>
              </a:spcBef>
              <a:buFontTx/>
              <a:buNone/>
            </a:pPr>
            <a:r>
              <a:rPr lang="en-US" altLang="en-US" sz="1200" dirty="0"/>
              <a:t>*2013 Data is Preliminary</a:t>
            </a:r>
          </a:p>
          <a:p>
            <a:pPr eaLnBrk="1" hangingPunct="1">
              <a:spcBef>
                <a:spcPct val="0"/>
              </a:spcBef>
              <a:buFontTx/>
              <a:buNone/>
            </a:pPr>
            <a:r>
              <a:rPr lang="en-US" altLang="en-US" sz="1200" dirty="0"/>
              <a:t> </a:t>
            </a:r>
          </a:p>
        </p:txBody>
      </p:sp>
    </p:spTree>
    <p:extLst>
      <p:ext uri="{BB962C8B-B14F-4D97-AF65-F5344CB8AC3E}">
        <p14:creationId xmlns:p14="http://schemas.microsoft.com/office/powerpoint/2010/main" val="25359626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ltLang="en-US" sz="3200" b="1" dirty="0" smtClean="0">
                <a:solidFill>
                  <a:srgbClr val="000099"/>
                </a:solidFill>
                <a:ea typeface="ＭＳ Ｐゴシック" pitchFamily="34" charset="-128"/>
              </a:rPr>
              <a:t>Directorate of Construction Standards</a:t>
            </a:r>
            <a:br>
              <a:rPr lang="en-US" altLang="en-US" sz="3200" b="1" dirty="0" smtClean="0">
                <a:solidFill>
                  <a:srgbClr val="000099"/>
                </a:solidFill>
                <a:ea typeface="ＭＳ Ｐゴシック" pitchFamily="34" charset="-128"/>
              </a:rPr>
            </a:br>
            <a:endParaRPr lang="en-US" altLang="en-US" sz="3200" b="1" dirty="0" smtClean="0">
              <a:solidFill>
                <a:srgbClr val="000099"/>
              </a:solidFill>
              <a:ea typeface="ＭＳ Ｐゴシック" pitchFamily="34" charset="-128"/>
            </a:endParaRPr>
          </a:p>
        </p:txBody>
      </p:sp>
      <p:sp>
        <p:nvSpPr>
          <p:cNvPr id="11267" name="Rectangle 3"/>
          <p:cNvSpPr>
            <a:spLocks noGrp="1" noChangeArrowheads="1"/>
          </p:cNvSpPr>
          <p:nvPr>
            <p:ph type="body" idx="1"/>
          </p:nvPr>
        </p:nvSpPr>
        <p:spPr>
          <a:xfrm>
            <a:off x="457200" y="1524000"/>
            <a:ext cx="8229600" cy="4572000"/>
          </a:xfrm>
        </p:spPr>
        <p:txBody>
          <a:bodyPr/>
          <a:lstStyle/>
          <a:p>
            <a:pPr marL="457200" lvl="1" indent="0" algn="ctr">
              <a:lnSpc>
                <a:spcPct val="90000"/>
              </a:lnSpc>
              <a:buFontTx/>
              <a:buNone/>
              <a:defRPr/>
            </a:pPr>
            <a:r>
              <a:rPr lang="en-US" sz="3200" dirty="0" smtClean="0">
                <a:ea typeface="ＭＳ Ｐゴシック" pitchFamily="34" charset="-128"/>
              </a:rPr>
              <a:t>Confined Spaces</a:t>
            </a:r>
          </a:p>
          <a:p>
            <a:pPr marL="457200" lvl="1" indent="0" algn="ctr">
              <a:lnSpc>
                <a:spcPct val="90000"/>
              </a:lnSpc>
              <a:buFontTx/>
              <a:buNone/>
              <a:defRPr/>
            </a:pPr>
            <a:endParaRPr lang="en-US" sz="3200" dirty="0" smtClean="0">
              <a:ea typeface="ＭＳ Ｐゴシック" pitchFamily="34" charset="-128"/>
            </a:endParaRPr>
          </a:p>
          <a:p>
            <a:pPr lvl="1">
              <a:lnSpc>
                <a:spcPct val="90000"/>
              </a:lnSpc>
              <a:defRPr/>
            </a:pPr>
            <a:endParaRPr lang="en-US" sz="2400" dirty="0" smtClean="0">
              <a:ea typeface="ＭＳ Ｐゴシック" pitchFamily="34" charset="-128"/>
            </a:endParaRPr>
          </a:p>
          <a:p>
            <a:pPr>
              <a:lnSpc>
                <a:spcPct val="90000"/>
              </a:lnSpc>
              <a:defRPr/>
            </a:pPr>
            <a:endParaRPr lang="en-US" dirty="0" smtClean="0">
              <a:ea typeface="ＭＳ Ｐゴシック" pitchFamily="34" charset="-128"/>
            </a:endParaRPr>
          </a:p>
          <a:p>
            <a:pPr lvl="1">
              <a:lnSpc>
                <a:spcPct val="90000"/>
              </a:lnSpc>
              <a:defRPr/>
            </a:pPr>
            <a:endParaRPr lang="en-US" dirty="0" smtClean="0">
              <a:ea typeface="ＭＳ Ｐゴシック" pitchFamily="34" charset="-128"/>
            </a:endParaRP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25675"/>
            <a:ext cx="2362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24948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932238"/>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932238"/>
            <a:ext cx="215106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2463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4638"/>
            <a:ext cx="9067800" cy="1143000"/>
          </a:xfrm>
        </p:spPr>
        <p:txBody>
          <a:bodyPr/>
          <a:lstStyle/>
          <a:p>
            <a:pPr eaLnBrk="1" hangingPunct="1"/>
            <a:r>
              <a:rPr lang="en-US" dirty="0" smtClean="0">
                <a:ea typeface="ＭＳ Ｐゴシック" pitchFamily="34" charset="-128"/>
              </a:rPr>
              <a:t>	Crane Final Rule Update </a:t>
            </a:r>
          </a:p>
        </p:txBody>
      </p:sp>
      <p:sp>
        <p:nvSpPr>
          <p:cNvPr id="9219" name="Rectangle 3"/>
          <p:cNvSpPr>
            <a:spLocks noGrp="1" noChangeArrowheads="1"/>
          </p:cNvSpPr>
          <p:nvPr>
            <p:ph type="body" idx="1"/>
          </p:nvPr>
        </p:nvSpPr>
        <p:spPr>
          <a:xfrm>
            <a:off x="381000" y="1981200"/>
            <a:ext cx="8229600" cy="4572000"/>
          </a:xfrm>
        </p:spPr>
        <p:txBody>
          <a:bodyPr>
            <a:normAutofit fontScale="85000" lnSpcReduction="20000"/>
          </a:bodyPr>
          <a:lstStyle/>
          <a:p>
            <a:pPr>
              <a:lnSpc>
                <a:spcPct val="120000"/>
              </a:lnSpc>
              <a:defRPr/>
            </a:pPr>
            <a:r>
              <a:rPr lang="en-US" sz="3000" dirty="0" smtClean="0">
                <a:ea typeface="ＭＳ Ｐゴシック" pitchFamily="34" charset="-128"/>
              </a:rPr>
              <a:t>Railroads  </a:t>
            </a:r>
            <a:r>
              <a:rPr lang="en-US" sz="3000" dirty="0">
                <a:ea typeface="ＭＳ Ｐゴシック" pitchFamily="34" charset="-128"/>
              </a:rPr>
              <a:t>and Railroad Right of </a:t>
            </a:r>
            <a:r>
              <a:rPr lang="en-US" sz="3000" dirty="0" smtClean="0">
                <a:ea typeface="ＭＳ Ｐゴシック" pitchFamily="34" charset="-128"/>
              </a:rPr>
              <a:t>Way</a:t>
            </a:r>
          </a:p>
          <a:p>
            <a:pPr lvl="1">
              <a:lnSpc>
                <a:spcPct val="120000"/>
              </a:lnSpc>
              <a:defRPr/>
            </a:pPr>
            <a:r>
              <a:rPr lang="en-US" sz="2600" dirty="0" smtClean="0">
                <a:ea typeface="ＭＳ Ｐゴシック" pitchFamily="34" charset="-128"/>
              </a:rPr>
              <a:t>Settlement agreement finalized</a:t>
            </a:r>
          </a:p>
          <a:p>
            <a:pPr eaLnBrk="1" hangingPunct="1">
              <a:lnSpc>
                <a:spcPct val="120000"/>
              </a:lnSpc>
              <a:defRPr/>
            </a:pPr>
            <a:r>
              <a:rPr lang="en-US" sz="3000" dirty="0" smtClean="0">
                <a:ea typeface="ＭＳ Ｐゴシック" pitchFamily="34" charset="-128"/>
              </a:rPr>
              <a:t>Cranes and derricks amendments</a:t>
            </a:r>
          </a:p>
          <a:p>
            <a:r>
              <a:rPr lang="en-US" sz="3000" dirty="0"/>
              <a:t>3 year extension for certification</a:t>
            </a:r>
          </a:p>
          <a:p>
            <a:pPr lvl="1"/>
            <a:r>
              <a:rPr lang="en-US" sz="3000" dirty="0"/>
              <a:t>FRN Published </a:t>
            </a:r>
            <a:r>
              <a:rPr lang="en-US" sz="3000" dirty="0" smtClean="0"/>
              <a:t>September 26, </a:t>
            </a:r>
            <a:r>
              <a:rPr lang="en-US" sz="3000" dirty="0"/>
              <a:t>2014</a:t>
            </a:r>
          </a:p>
          <a:p>
            <a:r>
              <a:rPr lang="en-US" sz="3000" dirty="0"/>
              <a:t>Employers must ensure crane operators are competent to operate the crane safely</a:t>
            </a:r>
          </a:p>
          <a:p>
            <a:pPr lvl="1"/>
            <a:r>
              <a:rPr lang="en-US" sz="3000" dirty="0"/>
              <a:t>If not competent….employer must ensure the operator is trained </a:t>
            </a:r>
          </a:p>
          <a:p>
            <a:pPr marL="457200" lvl="1" indent="0" eaLnBrk="1" hangingPunct="1">
              <a:lnSpc>
                <a:spcPct val="90000"/>
              </a:lnSpc>
              <a:buNone/>
              <a:defRPr/>
            </a:pPr>
            <a:endParaRPr lang="en-US" sz="3800" dirty="0" smtClean="0">
              <a:ea typeface="ＭＳ Ｐゴシック" pitchFamily="34" charset="-128"/>
            </a:endParaRPr>
          </a:p>
          <a:p>
            <a:pPr marL="914400" lvl="2" indent="0" eaLnBrk="1" hangingPunct="1">
              <a:lnSpc>
                <a:spcPct val="90000"/>
              </a:lnSpc>
              <a:buNone/>
              <a:defRPr/>
            </a:pPr>
            <a:r>
              <a:rPr lang="en-US" sz="2900" dirty="0" smtClean="0">
                <a:ea typeface="ＭＳ Ｐゴシック" pitchFamily="34" charset="-128"/>
              </a:rPr>
              <a:t>  </a:t>
            </a:r>
          </a:p>
          <a:p>
            <a:pPr lvl="1" eaLnBrk="1" hangingPunct="1">
              <a:lnSpc>
                <a:spcPct val="90000"/>
              </a:lnSpc>
              <a:defRPr/>
            </a:pPr>
            <a:endParaRPr lang="en-US" sz="3200" dirty="0" smtClean="0">
              <a:ea typeface="ＭＳ Ｐゴシック" pitchFamily="34" charset="-128"/>
            </a:endParaRPr>
          </a:p>
          <a:p>
            <a:pPr marL="457200" lvl="1" indent="0" eaLnBrk="1" hangingPunct="1">
              <a:lnSpc>
                <a:spcPct val="90000"/>
              </a:lnSpc>
              <a:buFontTx/>
              <a:buNone/>
              <a:defRPr/>
            </a:pPr>
            <a:endParaRPr lang="en-US" sz="2400" dirty="0" smtClean="0">
              <a:ea typeface="ＭＳ Ｐゴシック" pitchFamily="34" charset="-128"/>
            </a:endParaRPr>
          </a:p>
          <a:p>
            <a:pPr eaLnBrk="1" hangingPunct="1">
              <a:lnSpc>
                <a:spcPct val="90000"/>
              </a:lnSpc>
              <a:defRPr/>
            </a:pPr>
            <a:endParaRPr lang="en-US" dirty="0" smtClean="0"/>
          </a:p>
          <a:p>
            <a:pPr lvl="1" eaLnBrk="1" hangingPunct="1">
              <a:lnSpc>
                <a:spcPct val="90000"/>
              </a:lnSpc>
              <a:defRPr/>
            </a:pPr>
            <a:endParaRPr lang="en-US" dirty="0" smtClean="0">
              <a:ea typeface="ＭＳ Ｐゴシック"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50448"/>
            <a:ext cx="1582823" cy="1185589"/>
          </a:xfrm>
          <a:prstGeom prst="rect">
            <a:avLst/>
          </a:prstGeom>
        </p:spPr>
      </p:pic>
    </p:spTree>
    <p:extLst>
      <p:ext uri="{BB962C8B-B14F-4D97-AF65-F5344CB8AC3E}">
        <p14:creationId xmlns:p14="http://schemas.microsoft.com/office/powerpoint/2010/main" val="1594200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457200"/>
            <a:ext cx="7772400" cy="3200400"/>
          </a:xfrm>
        </p:spPr>
        <p:txBody>
          <a:bodyPr/>
          <a:lstStyle/>
          <a:p>
            <a:pPr eaLnBrk="1" hangingPunct="1"/>
            <a:r>
              <a:rPr lang="en-US" altLang="en-US" sz="3600" dirty="0" smtClean="0">
                <a:ea typeface="ＭＳ Ｐゴシック" pitchFamily="34" charset="-128"/>
              </a:rPr>
              <a:t/>
            </a:r>
            <a:br>
              <a:rPr lang="en-US" altLang="en-US" sz="3600" dirty="0" smtClean="0">
                <a:ea typeface="ＭＳ Ｐゴシック" pitchFamily="34" charset="-128"/>
              </a:rPr>
            </a:br>
            <a:r>
              <a:rPr lang="en-US" altLang="en-US" sz="3600" dirty="0" smtClean="0">
                <a:ea typeface="ＭＳ Ｐゴシック" pitchFamily="34" charset="-128"/>
              </a:rPr>
              <a:t>Subpart V Power Transmission and Distribution Update</a:t>
            </a:r>
            <a:r>
              <a:rPr lang="en-US" altLang="en-US" sz="6000" dirty="0" smtClean="0">
                <a:ea typeface="ＭＳ Ｐゴシック" pitchFamily="34" charset="-128"/>
              </a:rPr>
              <a:t/>
            </a:r>
            <a:br>
              <a:rPr lang="en-US" altLang="en-US" sz="6000"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endParaRPr lang="en-US" altLang="en-US" dirty="0" smtClean="0">
              <a:ea typeface="ＭＳ Ｐゴシック" pitchFamily="34" charset="-128"/>
            </a:endParaRPr>
          </a:p>
        </p:txBody>
      </p:sp>
      <p:sp>
        <p:nvSpPr>
          <p:cNvPr id="12291" name="Text Box 4"/>
          <p:cNvSpPr txBox="1">
            <a:spLocks noChangeArrowheads="1"/>
          </p:cNvSpPr>
          <p:nvPr/>
        </p:nvSpPr>
        <p:spPr bwMode="auto">
          <a:xfrm>
            <a:off x="228600" y="5638800"/>
            <a:ext cx="2438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200"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l="67999" t="30000" r="14999" b="20667"/>
          <a:stretch>
            <a:fillRect/>
          </a:stretch>
        </p:blipFill>
        <p:spPr bwMode="auto">
          <a:xfrm>
            <a:off x="7010400" y="2867025"/>
            <a:ext cx="20320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2293"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24A456AF-BCDA-42C4-BF3C-551E9246EE6A}" type="slidenum">
              <a:rPr lang="en-US" altLang="en-US" sz="1600"/>
              <a:pPr eaLnBrk="1" hangingPunct="1">
                <a:spcBef>
                  <a:spcPct val="0"/>
                </a:spcBef>
                <a:buFontTx/>
                <a:buNone/>
              </a:pPr>
              <a:t>22</a:t>
            </a:fld>
            <a:endParaRPr lang="en-US" altLang="en-US" sz="1600" dirty="0"/>
          </a:p>
        </p:txBody>
      </p:sp>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57500"/>
            <a:ext cx="33401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725" y="2857500"/>
            <a:ext cx="28067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866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b="1" dirty="0" smtClean="0">
                <a:solidFill>
                  <a:srgbClr val="000099"/>
                </a:solidFill>
                <a:ea typeface="ＭＳ Ｐゴシック" pitchFamily="34" charset="-128"/>
              </a:rPr>
              <a:t>OSHA Outreach &amp; Collaborations</a:t>
            </a:r>
          </a:p>
        </p:txBody>
      </p:sp>
      <p:sp>
        <p:nvSpPr>
          <p:cNvPr id="6147" name="Content Placeholder 2"/>
          <p:cNvSpPr>
            <a:spLocks noGrp="1"/>
          </p:cNvSpPr>
          <p:nvPr>
            <p:ph idx="1"/>
          </p:nvPr>
        </p:nvSpPr>
        <p:spPr>
          <a:xfrm>
            <a:off x="457200" y="1447800"/>
            <a:ext cx="8229600" cy="4419600"/>
          </a:xfrm>
        </p:spPr>
        <p:txBody>
          <a:bodyPr/>
          <a:lstStyle/>
          <a:p>
            <a:pPr>
              <a:spcBef>
                <a:spcPct val="0"/>
              </a:spcBef>
            </a:pPr>
            <a:r>
              <a:rPr lang="en-US" altLang="en-US" sz="2800" dirty="0" smtClean="0">
                <a:ea typeface="ＭＳ Ｐゴシック" pitchFamily="34" charset="-128"/>
              </a:rPr>
              <a:t>OSHA is strengthening relationships with NATE and other industry stakeholders</a:t>
            </a:r>
          </a:p>
          <a:p>
            <a:pPr>
              <a:spcBef>
                <a:spcPct val="0"/>
              </a:spcBef>
            </a:pPr>
            <a:r>
              <a:rPr lang="en-US" altLang="en-US" sz="2800" dirty="0" smtClean="0">
                <a:ea typeface="ＭＳ Ｐゴシック" pitchFamily="34" charset="-128"/>
              </a:rPr>
              <a:t>Addressing hazardous conditions through outreach </a:t>
            </a:r>
          </a:p>
          <a:p>
            <a:pPr lvl="2">
              <a:spcBef>
                <a:spcPct val="0"/>
              </a:spcBef>
            </a:pPr>
            <a:r>
              <a:rPr lang="en-US" altLang="en-US" sz="2000" dirty="0" smtClean="0">
                <a:ea typeface="ＭＳ Ｐゴシック" pitchFamily="34" charset="-128"/>
              </a:rPr>
              <a:t>Agency sent letters to over 100 communication tower companies, including 26 state wireless associations</a:t>
            </a:r>
          </a:p>
          <a:p>
            <a:pPr>
              <a:spcBef>
                <a:spcPct val="0"/>
              </a:spcBef>
              <a:buFont typeface="Arial" panose="020B0604020202020204" pitchFamily="34" charset="0"/>
              <a:buChar char="•"/>
            </a:pPr>
            <a:r>
              <a:rPr lang="en-US" altLang="en-US" sz="2800" dirty="0" smtClean="0">
                <a:ea typeface="ＭＳ Ｐゴシック" pitchFamily="34" charset="-128"/>
              </a:rPr>
              <a:t>October 14, 2014 workshop</a:t>
            </a:r>
          </a:p>
          <a:p>
            <a:pPr marL="457200" lvl="1" indent="0">
              <a:spcBef>
                <a:spcPct val="0"/>
              </a:spcBef>
              <a:buNone/>
            </a:pPr>
            <a:r>
              <a:rPr lang="en-US" altLang="en-US" dirty="0" smtClean="0">
                <a:ea typeface="ＭＳ Ｐゴシック" pitchFamily="34" charset="-128"/>
              </a:rPr>
              <a:t> - Involved stakeholders from all sectors of industry</a:t>
            </a:r>
          </a:p>
          <a:p>
            <a:pPr marL="457200" lvl="1" indent="0">
              <a:spcBef>
                <a:spcPct val="0"/>
              </a:spcBef>
              <a:buNone/>
            </a:pPr>
            <a:r>
              <a:rPr lang="en-US" altLang="en-US" dirty="0" smtClean="0">
                <a:ea typeface="ＭＳ Ｐゴシック" pitchFamily="34" charset="-128"/>
              </a:rPr>
              <a:t>- Joint OSHA/FCC best practices document</a:t>
            </a:r>
          </a:p>
          <a:p>
            <a:pPr lvl="3">
              <a:spcBef>
                <a:spcPct val="0"/>
              </a:spcBef>
            </a:pPr>
            <a:endParaRPr lang="en-US" altLang="en-US" dirty="0" smtClean="0">
              <a:ea typeface="ＭＳ Ｐゴシック" pitchFamily="34" charset="-128"/>
            </a:endParaRPr>
          </a:p>
          <a:p>
            <a:endParaRPr lang="en-US" altLang="en-US" sz="4400" dirty="0" smtClean="0">
              <a:ea typeface="ＭＳ Ｐゴシック" pitchFamily="34" charset="-128"/>
            </a:endParaRPr>
          </a:p>
        </p:txBody>
      </p:sp>
    </p:spTree>
    <p:extLst>
      <p:ext uri="{BB962C8B-B14F-4D97-AF65-F5344CB8AC3E}">
        <p14:creationId xmlns:p14="http://schemas.microsoft.com/office/powerpoint/2010/main" val="2355442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000" t="-3602" r="2008" b="-1"/>
          <a:stretch/>
        </p:blipFill>
        <p:spPr bwMode="auto">
          <a:xfrm>
            <a:off x="68786" y="-152400"/>
            <a:ext cx="9106866"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921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3" descr="Screen Cli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675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581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066800"/>
          </a:xfrm>
        </p:spPr>
        <p:txBody>
          <a:bodyPr>
            <a:normAutofit/>
          </a:bodyPr>
          <a:lstStyle/>
          <a:p>
            <a:pPr>
              <a:defRPr/>
            </a:pPr>
            <a:r>
              <a:rPr lang="en-US" sz="3200" dirty="0"/>
              <a:t>Fatal Falls in Residential Construction</a:t>
            </a:r>
            <a:br>
              <a:rPr lang="en-US" sz="3200" dirty="0"/>
            </a:br>
            <a:r>
              <a:rPr lang="en-US" sz="3200" dirty="0"/>
              <a:t>2003 - </a:t>
            </a:r>
            <a:r>
              <a:rPr lang="en-US" sz="3200" dirty="0" smtClean="0"/>
              <a:t>2013</a:t>
            </a:r>
            <a:endParaRPr lang="en-US" sz="3200"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1325689065"/>
              </p:ext>
            </p:extLst>
          </p:nvPr>
        </p:nvGraphicFramePr>
        <p:xfrm>
          <a:off x="152400" y="1143000"/>
          <a:ext cx="8763000" cy="4349846"/>
        </p:xfrm>
        <a:graphic>
          <a:graphicData uri="http://schemas.openxmlformats.org/drawingml/2006/chart">
            <c:chart xmlns:c="http://schemas.openxmlformats.org/drawingml/2006/chart" xmlns:r="http://schemas.openxmlformats.org/officeDocument/2006/relationships" r:id="rId3"/>
          </a:graphicData>
        </a:graphic>
      </p:graphicFrame>
      <p:sp>
        <p:nvSpPr>
          <p:cNvPr id="5124" name="Rectangle 4"/>
          <p:cNvSpPr>
            <a:spLocks noChangeArrowheads="1"/>
          </p:cNvSpPr>
          <p:nvPr/>
        </p:nvSpPr>
        <p:spPr bwMode="auto">
          <a:xfrm>
            <a:off x="381000" y="5492846"/>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400" dirty="0">
                <a:solidFill>
                  <a:srgbClr val="000000"/>
                </a:solidFill>
              </a:rPr>
              <a:t>Source of fatality data: Bureau of Labor </a:t>
            </a:r>
            <a:r>
              <a:rPr lang="en-US" altLang="en-US" sz="1400" dirty="0" smtClean="0">
                <a:solidFill>
                  <a:srgbClr val="000000"/>
                </a:solidFill>
              </a:rPr>
              <a:t>Statistics</a:t>
            </a:r>
            <a:endParaRPr lang="en-US" altLang="en-US" sz="1400" dirty="0">
              <a:solidFill>
                <a:srgbClr val="000000"/>
              </a:solidFill>
            </a:endParaRPr>
          </a:p>
        </p:txBody>
      </p:sp>
      <p:sp>
        <p:nvSpPr>
          <p:cNvPr id="5125" name="Rectangle 5"/>
          <p:cNvSpPr>
            <a:spLocks noChangeArrowheads="1"/>
          </p:cNvSpPr>
          <p:nvPr/>
        </p:nvSpPr>
        <p:spPr bwMode="auto">
          <a:xfrm>
            <a:off x="4021015" y="5492846"/>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400" dirty="0"/>
              <a:t>Source of housing starts: McGraw-Hill Construction </a:t>
            </a:r>
          </a:p>
        </p:txBody>
      </p:sp>
    </p:spTree>
    <p:extLst>
      <p:ext uri="{BB962C8B-B14F-4D97-AF65-F5344CB8AC3E}">
        <p14:creationId xmlns:p14="http://schemas.microsoft.com/office/powerpoint/2010/main" val="870035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a:t>
            </a:r>
            <a:r>
              <a:rPr lang="en-US" dirty="0"/>
              <a:t>4-15, 2015</a:t>
            </a:r>
            <a:br>
              <a:rPr lang="en-US" dirty="0"/>
            </a:br>
            <a:r>
              <a:rPr lang="en-US" dirty="0">
                <a:hlinkClick r:id="rId3" tooltip="Join the National Safety Stand-down to Prevent Falls in Construction"/>
              </a:rPr>
              <a:t>National Safety Stand-down </a:t>
            </a:r>
            <a:endParaRPr lang="en-US" dirty="0"/>
          </a:p>
        </p:txBody>
      </p:sp>
      <p:pic>
        <p:nvPicPr>
          <p:cNvPr id="2050" name="Picture 2" descr="C:\Users\cmurray\Desktop\stopfall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9804" y="1600200"/>
            <a:ext cx="8084391"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p:txBody>
          <a:bodyPr/>
          <a:lstStyle/>
          <a:p>
            <a:endParaRPr lang="en-US" altLang="en-U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96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b="0" dirty="0" smtClean="0">
                <a:ea typeface="ＭＳ Ｐゴシック" pitchFamily="34" charset="-128"/>
              </a:rPr>
              <a:t>Questions?</a:t>
            </a:r>
            <a:endParaRPr lang="en-US" b="0" dirty="0" smtClean="0">
              <a:ea typeface="ＭＳ Ｐゴシック" pitchFamily="34" charset="-128"/>
            </a:endParaRPr>
          </a:p>
        </p:txBody>
      </p:sp>
      <p:pic>
        <p:nvPicPr>
          <p:cNvPr id="41987" name="Picture 3" descr="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313531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3338"/>
            <a:ext cx="8229600" cy="1143000"/>
          </a:xfrm>
        </p:spPr>
        <p:txBody>
          <a:bodyPr/>
          <a:lstStyle/>
          <a:p>
            <a:pPr eaLnBrk="1" hangingPunct="1">
              <a:defRPr/>
            </a:pPr>
            <a:r>
              <a:rPr lang="en-US" altLang="en-US" sz="3600" dirty="0" smtClean="0">
                <a:solidFill>
                  <a:srgbClr val="000099"/>
                </a:solidFill>
                <a:ea typeface="ＭＳ Ｐゴシック" pitchFamily="34" charset="-128"/>
              </a:rPr>
              <a:t>Leading Causes of Construction Fatalities</a:t>
            </a:r>
          </a:p>
        </p:txBody>
      </p:sp>
      <p:graphicFrame>
        <p:nvGraphicFramePr>
          <p:cNvPr id="20581" name="Group 101"/>
          <p:cNvGraphicFramePr>
            <a:graphicFrameLocks noGrp="1"/>
          </p:cNvGraphicFramePr>
          <p:nvPr>
            <p:ph idx="4294967295"/>
          </p:nvPr>
        </p:nvGraphicFramePr>
        <p:xfrm>
          <a:off x="1371600" y="1397000"/>
          <a:ext cx="6324600" cy="4394201"/>
        </p:xfrm>
        <a:graphic>
          <a:graphicData uri="http://schemas.openxmlformats.org/drawingml/2006/table">
            <a:tbl>
              <a:tblPr/>
              <a:tblGrid>
                <a:gridCol w="2382651"/>
                <a:gridCol w="1351149"/>
                <a:gridCol w="1295400"/>
                <a:gridCol w="1295400"/>
              </a:tblGrid>
              <a:tr h="1310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rPr>
                        <a:t>Cause</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rPr>
                        <a:t>Fatalities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rPr>
                        <a:t>2011</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algn="ctr"/>
                      <a:r>
                        <a:rPr lang="en-US" sz="2000" b="1" dirty="0" smtClean="0">
                          <a:solidFill>
                            <a:schemeClr val="bg1"/>
                          </a:solidFill>
                        </a:rPr>
                        <a:t>Fatalities </a:t>
                      </a:r>
                    </a:p>
                    <a:p>
                      <a:pPr algn="ctr"/>
                      <a:r>
                        <a:rPr lang="en-US" sz="2000" b="1" dirty="0" smtClean="0">
                          <a:solidFill>
                            <a:schemeClr val="bg1"/>
                          </a:solidFill>
                        </a:rPr>
                        <a:t>2012</a:t>
                      </a:r>
                      <a:endParaRPr lang="en-US" sz="2000" b="1" dirty="0">
                        <a:solidFill>
                          <a:schemeClr val="bg1"/>
                        </a:solidFill>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algn="ctr"/>
                      <a:endParaRPr lang="en-US" sz="2000" b="1" dirty="0" smtClean="0">
                        <a:solidFill>
                          <a:schemeClr val="bg1"/>
                        </a:solidFill>
                      </a:endParaRPr>
                    </a:p>
                    <a:p>
                      <a:pPr algn="ctr"/>
                      <a:r>
                        <a:rPr lang="en-US" sz="2000" b="1" dirty="0" smtClean="0">
                          <a:solidFill>
                            <a:schemeClr val="bg1"/>
                          </a:solidFill>
                        </a:rPr>
                        <a:t>Fatalities </a:t>
                      </a:r>
                    </a:p>
                    <a:p>
                      <a:pPr algn="ctr"/>
                      <a:r>
                        <a:rPr lang="en-US" sz="2000" b="1" dirty="0" smtClean="0">
                          <a:solidFill>
                            <a:schemeClr val="bg1"/>
                          </a:solidFill>
                        </a:rPr>
                        <a:t>2013*</a:t>
                      </a:r>
                    </a:p>
                    <a:p>
                      <a:pPr algn="ctr"/>
                      <a:endParaRPr lang="en-US" sz="2000" b="1" dirty="0">
                        <a:solidFill>
                          <a:schemeClr val="bg1"/>
                        </a:solidFill>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1017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FALL TO LOWER LEVEL</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255</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b="1" dirty="0" smtClean="0">
                          <a:solidFill>
                            <a:schemeClr val="tx1"/>
                          </a:solidFill>
                        </a:rPr>
                        <a:t>281</a:t>
                      </a:r>
                      <a:endParaRPr lang="en-US" sz="1800" b="1" dirty="0">
                        <a:solidFill>
                          <a:schemeClr val="tx1"/>
                        </a:solidFill>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olidFill>
                            <a:schemeClr val="bg1"/>
                          </a:solidFill>
                        </a:rPr>
                        <a:t>284</a:t>
                      </a:r>
                      <a:endParaRPr lang="en-US" sz="1800" dirty="0">
                        <a:solidFill>
                          <a:schemeClr val="bg1"/>
                        </a:solidFill>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645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STRUCK BY</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73</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b="1" dirty="0" smtClean="0">
                          <a:solidFill>
                            <a:schemeClr val="tx1"/>
                          </a:solidFill>
                        </a:rPr>
                        <a:t>79</a:t>
                      </a:r>
                      <a:endParaRPr lang="en-US" sz="1800" b="1" dirty="0">
                        <a:solidFill>
                          <a:schemeClr val="tx1"/>
                        </a:solidFill>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olidFill>
                            <a:schemeClr val="bg1"/>
                          </a:solidFill>
                        </a:rPr>
                        <a:t>82</a:t>
                      </a:r>
                      <a:endParaRPr lang="en-US" sz="1800" dirty="0">
                        <a:solidFill>
                          <a:schemeClr val="bg1"/>
                        </a:solidFill>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7086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ELECTROCUTION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69</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b="1" dirty="0" smtClean="0">
                          <a:solidFill>
                            <a:schemeClr val="tx1"/>
                          </a:solidFill>
                        </a:rPr>
                        <a:t>66</a:t>
                      </a:r>
                      <a:endParaRPr lang="en-US" sz="1800" b="1" dirty="0">
                        <a:solidFill>
                          <a:schemeClr val="tx1"/>
                        </a:solidFill>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olidFill>
                            <a:schemeClr val="bg1"/>
                          </a:solidFill>
                        </a:rPr>
                        <a:t>71</a:t>
                      </a:r>
                      <a:endParaRPr lang="en-US" sz="1800" dirty="0">
                        <a:solidFill>
                          <a:schemeClr val="bg1"/>
                        </a:solidFill>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712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CAUGHT IN/BETWEEN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b="1" dirty="0" smtClean="0">
                          <a:solidFill>
                            <a:schemeClr val="tx1"/>
                          </a:solidFill>
                        </a:rPr>
                        <a:t>13</a:t>
                      </a:r>
                      <a:endParaRPr lang="en-US" sz="1800" b="1" dirty="0">
                        <a:solidFill>
                          <a:schemeClr val="tx1"/>
                        </a:solidFill>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olidFill>
                            <a:schemeClr val="bg1"/>
                          </a:solidFill>
                        </a:rPr>
                        <a:t>21</a:t>
                      </a:r>
                      <a:endParaRPr lang="en-US" sz="1800" dirty="0">
                        <a:solidFill>
                          <a:schemeClr val="bg1"/>
                        </a:solidFill>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r>
            </a:tbl>
          </a:graphicData>
        </a:graphic>
      </p:graphicFrame>
      <p:sp>
        <p:nvSpPr>
          <p:cNvPr id="4131" name="Text Box 47"/>
          <p:cNvSpPr txBox="1">
            <a:spLocks noChangeArrowheads="1"/>
          </p:cNvSpPr>
          <p:nvPr/>
        </p:nvSpPr>
        <p:spPr bwMode="auto">
          <a:xfrm>
            <a:off x="533400" y="5943600"/>
            <a:ext cx="3205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200" dirty="0"/>
              <a:t>Source: BLS Table A-9 for Each Year Shown</a:t>
            </a:r>
          </a:p>
          <a:p>
            <a:pPr eaLnBrk="1" hangingPunct="1">
              <a:spcBef>
                <a:spcPct val="0"/>
              </a:spcBef>
              <a:buFontTx/>
              <a:buNone/>
            </a:pPr>
            <a:r>
              <a:rPr lang="en-US" altLang="en-US" sz="1200" dirty="0"/>
              <a:t>             </a:t>
            </a:r>
            <a:r>
              <a:rPr lang="en-US" altLang="en-US" sz="1200" dirty="0" smtClean="0"/>
              <a:t>*2013 </a:t>
            </a:r>
            <a:r>
              <a:rPr lang="en-US" altLang="en-US" sz="1200" dirty="0"/>
              <a:t>Numbers are preliminary</a:t>
            </a:r>
          </a:p>
          <a:p>
            <a:pPr eaLnBrk="1" hangingPunct="1">
              <a:spcBef>
                <a:spcPct val="0"/>
              </a:spcBef>
              <a:buFontTx/>
              <a:buNone/>
            </a:pPr>
            <a:r>
              <a:rPr lang="en-US" altLang="en-US" sz="1200" dirty="0"/>
              <a:t> </a:t>
            </a:r>
          </a:p>
        </p:txBody>
      </p:sp>
    </p:spTree>
    <p:extLst>
      <p:ext uri="{BB962C8B-B14F-4D97-AF65-F5344CB8AC3E}">
        <p14:creationId xmlns:p14="http://schemas.microsoft.com/office/powerpoint/2010/main" val="41420640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ltLang="en-US" smtClean="0"/>
          </a:p>
        </p:txBody>
      </p:sp>
      <p:sp>
        <p:nvSpPr>
          <p:cNvPr id="5123" name="Rectangle 3"/>
          <p:cNvSpPr>
            <a:spLocks noGrp="1"/>
          </p:cNvSpPr>
          <p:nvPr>
            <p:ph type="body" idx="1"/>
          </p:nvPr>
        </p:nvSpPr>
        <p:spPr/>
        <p:txBody>
          <a:bodyPr/>
          <a:lstStyle/>
          <a:p>
            <a:endParaRPr lang="en-US" altLang="en-US" smtClean="0"/>
          </a:p>
        </p:txBody>
      </p:sp>
      <p:sp>
        <p:nvSpPr>
          <p:cNvPr id="5124" name="Rectangle 5"/>
          <p:cNvSpPr>
            <a:spLocks noChangeArrowheads="1"/>
          </p:cNvSpPr>
          <p:nvPr/>
        </p:nvSpPr>
        <p:spPr bwMode="auto">
          <a:xfrm>
            <a:off x="9144000" y="6858000"/>
            <a:ext cx="457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ea typeface="ＭＳ Ｐゴシック" pitchFamily="34" charset="-128"/>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ea typeface="ＭＳ Ｐゴシック" pitchFamily="34" charset="-128"/>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ea typeface="ＭＳ Ｐゴシック" pitchFamily="34" charset="-128"/>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ea typeface="ＭＳ Ｐゴシック" pitchFamily="34" charset="-128"/>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ea typeface="ＭＳ Ｐゴシック" pitchFamily="34" charset="-128"/>
              </a:defRPr>
            </a:lvl9pPr>
          </a:lstStyle>
          <a:p>
            <a:pPr eaLnBrk="1" hangingPunct="1">
              <a:spcBef>
                <a:spcPct val="0"/>
              </a:spcBef>
              <a:buClrTx/>
              <a:buSzTx/>
              <a:buFontTx/>
              <a:buNone/>
            </a:pPr>
            <a:endParaRPr lang="en-US" altLang="en-US" sz="1800">
              <a:solidFill>
                <a:srgbClr val="000000"/>
              </a:solidFill>
              <a:latin typeface="Arial" pitchFamily="34" charset="0"/>
            </a:endParaRPr>
          </a:p>
        </p:txBody>
      </p:sp>
      <p:pic>
        <p:nvPicPr>
          <p:cNvPr id="51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686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94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274638"/>
            <a:ext cx="8229600" cy="1249362"/>
          </a:xfrm>
        </p:spPr>
        <p:txBody>
          <a:bodyPr/>
          <a:lstStyle/>
          <a:p>
            <a:pPr eaLnBrk="1" hangingPunct="1"/>
            <a:r>
              <a:rPr lang="en-US" altLang="en-US" sz="3200" dirty="0" smtClean="0"/>
              <a:t>FY 2010 – FY 2014</a:t>
            </a:r>
            <a:br>
              <a:rPr lang="en-US" altLang="en-US" sz="3200" dirty="0" smtClean="0"/>
            </a:br>
            <a:r>
              <a:rPr lang="en-US" altLang="en-US" sz="3200" dirty="0" smtClean="0"/>
              <a:t>Inspections Conducted</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2895703757"/>
              </p:ext>
            </p:extLst>
          </p:nvPr>
        </p:nvGraphicFramePr>
        <p:xfrm>
          <a:off x="736600" y="21082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Box 1"/>
          <p:cNvSpPr txBox="1">
            <a:spLocks noChangeArrowheads="1"/>
          </p:cNvSpPr>
          <p:nvPr/>
        </p:nvSpPr>
        <p:spPr bwMode="auto">
          <a:xfrm>
            <a:off x="1981200" y="6400800"/>
            <a:ext cx="4908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b="1" i="1" dirty="0">
                <a:solidFill>
                  <a:prstClr val="black"/>
                </a:solidFill>
              </a:rPr>
              <a:t>Data Source:  OIS Insp. Summary Rpt. </a:t>
            </a:r>
            <a:r>
              <a:rPr lang="en-US" altLang="en-US" sz="1400" b="1" i="1" dirty="0" smtClean="0">
                <a:solidFill>
                  <a:prstClr val="black"/>
                </a:solidFill>
              </a:rPr>
              <a:t>Dated 11/12/2014</a:t>
            </a:r>
            <a:endParaRPr lang="en-US" altLang="en-US" sz="1400" b="1" i="1" dirty="0">
              <a:solidFill>
                <a:prstClr val="black"/>
              </a:solidFill>
            </a:endParaRPr>
          </a:p>
        </p:txBody>
      </p:sp>
    </p:spTree>
    <p:extLst>
      <p:ext uri="{BB962C8B-B14F-4D97-AF65-F5344CB8AC3E}">
        <p14:creationId xmlns:p14="http://schemas.microsoft.com/office/powerpoint/2010/main" val="3406604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533400" y="304800"/>
            <a:ext cx="8229600" cy="609600"/>
          </a:xfrm>
        </p:spPr>
        <p:txBody>
          <a:bodyPr/>
          <a:lstStyle/>
          <a:p>
            <a:pPr eaLnBrk="1" hangingPunct="1"/>
            <a:r>
              <a:rPr lang="en-US" altLang="en-US" sz="3200" b="1" dirty="0" smtClean="0"/>
              <a:t>FY 2012 – FY 2015* Inspections Conducted</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317966493"/>
              </p:ext>
            </p:extLst>
          </p:nvPr>
        </p:nvGraphicFramePr>
        <p:xfrm>
          <a:off x="762000" y="10668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Box 1"/>
          <p:cNvSpPr txBox="1">
            <a:spLocks noChangeArrowheads="1"/>
          </p:cNvSpPr>
          <p:nvPr/>
        </p:nvSpPr>
        <p:spPr bwMode="auto">
          <a:xfrm>
            <a:off x="1943669" y="5257800"/>
            <a:ext cx="4241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i="1" dirty="0">
                <a:solidFill>
                  <a:prstClr val="black"/>
                </a:solidFill>
              </a:rPr>
              <a:t>Data Source:  OIS Insp. Summary Rpt. </a:t>
            </a:r>
            <a:r>
              <a:rPr lang="en-US" altLang="en-US" sz="1200" b="1" i="1" dirty="0" smtClean="0">
                <a:solidFill>
                  <a:prstClr val="black"/>
                </a:solidFill>
              </a:rPr>
              <a:t>Dated 11/12/2014</a:t>
            </a:r>
          </a:p>
          <a:p>
            <a:pPr eaLnBrk="1" hangingPunct="1">
              <a:spcBef>
                <a:spcPct val="0"/>
              </a:spcBef>
              <a:buFontTx/>
              <a:buNone/>
            </a:pPr>
            <a:r>
              <a:rPr lang="en-US" altLang="en-US" sz="1200" b="1" i="1" dirty="0" smtClean="0">
                <a:solidFill>
                  <a:prstClr val="black"/>
                </a:solidFill>
              </a:rPr>
              <a:t>FY15 data is through 3/1/15</a:t>
            </a:r>
            <a:endParaRPr lang="en-US" altLang="en-US" sz="1200" b="1" i="1" dirty="0">
              <a:solidFill>
                <a:prstClr val="black"/>
              </a:solidFill>
            </a:endParaRPr>
          </a:p>
        </p:txBody>
      </p:sp>
    </p:spTree>
    <p:extLst>
      <p:ext uri="{BB962C8B-B14F-4D97-AF65-F5344CB8AC3E}">
        <p14:creationId xmlns:p14="http://schemas.microsoft.com/office/powerpoint/2010/main" val="121026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533400" y="304800"/>
            <a:ext cx="8229600" cy="609600"/>
          </a:xfrm>
        </p:spPr>
        <p:txBody>
          <a:bodyPr/>
          <a:lstStyle/>
          <a:p>
            <a:pPr eaLnBrk="1" hangingPunct="1"/>
            <a:r>
              <a:rPr lang="en-US" altLang="en-US" sz="3200" b="1" dirty="0" smtClean="0"/>
              <a:t>FY 2012 – FY 2015* Inspections Conducted</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742454822"/>
              </p:ext>
            </p:extLst>
          </p:nvPr>
        </p:nvGraphicFramePr>
        <p:xfrm>
          <a:off x="762000" y="990600"/>
          <a:ext cx="8102600" cy="436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a:spLocks noChangeArrowheads="1"/>
          </p:cNvSpPr>
          <p:nvPr/>
        </p:nvSpPr>
        <p:spPr bwMode="auto">
          <a:xfrm>
            <a:off x="2082926" y="5257800"/>
            <a:ext cx="4241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i="1" dirty="0">
                <a:solidFill>
                  <a:prstClr val="black"/>
                </a:solidFill>
              </a:rPr>
              <a:t>Data Source:  OIS Insp. Summary Rpt. </a:t>
            </a:r>
            <a:r>
              <a:rPr lang="en-US" altLang="en-US" sz="1200" b="1" i="1" dirty="0" smtClean="0">
                <a:solidFill>
                  <a:prstClr val="black"/>
                </a:solidFill>
              </a:rPr>
              <a:t>Dated 11/12/2014</a:t>
            </a:r>
          </a:p>
          <a:p>
            <a:pPr eaLnBrk="1" hangingPunct="1">
              <a:spcBef>
                <a:spcPct val="0"/>
              </a:spcBef>
              <a:buFontTx/>
              <a:buNone/>
            </a:pPr>
            <a:r>
              <a:rPr lang="en-US" altLang="en-US" sz="1200" b="1" i="1" dirty="0" smtClean="0">
                <a:solidFill>
                  <a:prstClr val="black"/>
                </a:solidFill>
              </a:rPr>
              <a:t>FY15 data is through 3/1/15</a:t>
            </a:r>
            <a:endParaRPr lang="en-US" altLang="en-US" sz="1200" b="1" i="1" dirty="0">
              <a:solidFill>
                <a:prstClr val="black"/>
              </a:solidFill>
            </a:endParaRPr>
          </a:p>
        </p:txBody>
      </p:sp>
    </p:spTree>
    <p:extLst>
      <p:ext uri="{BB962C8B-B14F-4D97-AF65-F5344CB8AC3E}">
        <p14:creationId xmlns:p14="http://schemas.microsoft.com/office/powerpoint/2010/main" val="353570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0" y="715962"/>
            <a:ext cx="9220200" cy="731838"/>
          </a:xfrm>
        </p:spPr>
        <p:txBody>
          <a:bodyPr>
            <a:normAutofit fontScale="90000"/>
          </a:bodyPr>
          <a:lstStyle/>
          <a:p>
            <a:pPr eaLnBrk="1" hangingPunct="1"/>
            <a:r>
              <a:rPr lang="en-US" altLang="en-US" sz="3600" b="1" dirty="0" smtClean="0"/>
              <a:t>FY 2010 – FY 2014 </a:t>
            </a:r>
            <a:br>
              <a:rPr lang="en-US" altLang="en-US" sz="3600" b="1" dirty="0" smtClean="0"/>
            </a:br>
            <a:r>
              <a:rPr lang="en-US" altLang="en-US" sz="3600" b="1" dirty="0" smtClean="0"/>
              <a:t>% Inspections In-Compliance</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3411769602"/>
              </p:ext>
            </p:extLst>
          </p:nvPr>
        </p:nvGraphicFramePr>
        <p:xfrm>
          <a:off x="685800" y="13716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Box 1"/>
          <p:cNvSpPr txBox="1">
            <a:spLocks noChangeArrowheads="1"/>
          </p:cNvSpPr>
          <p:nvPr/>
        </p:nvSpPr>
        <p:spPr bwMode="auto">
          <a:xfrm>
            <a:off x="2438400" y="5486400"/>
            <a:ext cx="41983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None/>
            </a:pPr>
            <a:r>
              <a:rPr lang="en-US" altLang="en-US" sz="1200" b="1" i="1" dirty="0">
                <a:solidFill>
                  <a:prstClr val="black"/>
                </a:solidFill>
              </a:rPr>
              <a:t>Data Source: </a:t>
            </a:r>
            <a:r>
              <a:rPr lang="en-US" sz="1200" b="1" i="1" dirty="0">
                <a:solidFill>
                  <a:prstClr val="black"/>
                </a:solidFill>
              </a:rPr>
              <a:t>OIS Insp. Summary </a:t>
            </a:r>
            <a:r>
              <a:rPr lang="en-US" sz="1200" b="1" i="1" dirty="0" smtClean="0">
                <a:solidFill>
                  <a:prstClr val="black"/>
                </a:solidFill>
              </a:rPr>
              <a:t>Rpt</a:t>
            </a:r>
            <a:r>
              <a:rPr lang="en-US" sz="1200" b="1" i="1" dirty="0">
                <a:solidFill>
                  <a:prstClr val="black"/>
                </a:solidFill>
              </a:rPr>
              <a:t>. </a:t>
            </a:r>
            <a:r>
              <a:rPr lang="en-US" altLang="en-US" sz="1200" b="1" i="1" dirty="0">
                <a:solidFill>
                  <a:prstClr val="black"/>
                </a:solidFill>
              </a:rPr>
              <a:t>Dated </a:t>
            </a:r>
            <a:r>
              <a:rPr lang="en-US" altLang="en-US" sz="1200" b="1" i="1" dirty="0" smtClean="0">
                <a:solidFill>
                  <a:prstClr val="black"/>
                </a:solidFill>
              </a:rPr>
              <a:t>11/12/2014</a:t>
            </a:r>
            <a:endParaRPr lang="en-US" altLang="en-US" sz="1200" b="1" i="1" dirty="0">
              <a:solidFill>
                <a:prstClr val="black"/>
              </a:solidFill>
            </a:endParaRPr>
          </a:p>
        </p:txBody>
      </p:sp>
    </p:spTree>
    <p:extLst>
      <p:ext uri="{BB962C8B-B14F-4D97-AF65-F5344CB8AC3E}">
        <p14:creationId xmlns:p14="http://schemas.microsoft.com/office/powerpoint/2010/main" val="1249922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609600" y="533400"/>
            <a:ext cx="8229600" cy="838200"/>
          </a:xfrm>
        </p:spPr>
        <p:txBody>
          <a:bodyPr>
            <a:noAutofit/>
          </a:bodyPr>
          <a:lstStyle/>
          <a:p>
            <a:pPr eaLnBrk="1" hangingPunct="1"/>
            <a:r>
              <a:rPr lang="en-US" altLang="en-US" sz="3200" b="1" dirty="0" smtClean="0"/>
              <a:t>FY 2010 – FY 2014 </a:t>
            </a:r>
            <a:br>
              <a:rPr lang="en-US" altLang="en-US" sz="3200" b="1" dirty="0" smtClean="0"/>
            </a:br>
            <a:r>
              <a:rPr lang="en-US" altLang="en-US" sz="3200" b="1" dirty="0" smtClean="0"/>
              <a:t>% Complaint Inspections</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1344556938"/>
              </p:ext>
            </p:extLst>
          </p:nvPr>
        </p:nvGraphicFramePr>
        <p:xfrm>
          <a:off x="783816" y="14478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5124" name="TextBox 1"/>
          <p:cNvSpPr txBox="1">
            <a:spLocks noChangeArrowheads="1"/>
          </p:cNvSpPr>
          <p:nvPr/>
        </p:nvSpPr>
        <p:spPr bwMode="auto">
          <a:xfrm>
            <a:off x="2743200" y="5405735"/>
            <a:ext cx="4241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i="1" dirty="0">
                <a:solidFill>
                  <a:prstClr val="black"/>
                </a:solidFill>
              </a:rPr>
              <a:t>Data Source:  OIS Insp. Summary Rpt. Dated 11/12/2014</a:t>
            </a:r>
          </a:p>
          <a:p>
            <a:pPr eaLnBrk="1" hangingPunct="1">
              <a:spcBef>
                <a:spcPct val="0"/>
              </a:spcBef>
              <a:buFontTx/>
              <a:buNone/>
            </a:pPr>
            <a:r>
              <a:rPr lang="en-US" altLang="en-US" sz="1200" b="1" i="1" dirty="0">
                <a:solidFill>
                  <a:prstClr val="black"/>
                </a:solidFill>
              </a:rPr>
              <a:t>FY15 data is through </a:t>
            </a:r>
            <a:r>
              <a:rPr lang="en-US" altLang="en-US" sz="1200" b="1" i="1" dirty="0" smtClean="0">
                <a:solidFill>
                  <a:prstClr val="black"/>
                </a:solidFill>
              </a:rPr>
              <a:t>3/1/15</a:t>
            </a:r>
            <a:endParaRPr lang="en-US" altLang="en-US" sz="1200" b="1" i="1" dirty="0">
              <a:solidFill>
                <a:prstClr val="black"/>
              </a:solidFill>
            </a:endParaRPr>
          </a:p>
        </p:txBody>
      </p:sp>
    </p:spTree>
    <p:extLst>
      <p:ext uri="{BB962C8B-B14F-4D97-AF65-F5344CB8AC3E}">
        <p14:creationId xmlns:p14="http://schemas.microsoft.com/office/powerpoint/2010/main" val="412200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32756</TotalTime>
  <Words>1521</Words>
  <Application>Microsoft Office PowerPoint</Application>
  <PresentationFormat>On-screen Show (4:3)</PresentationFormat>
  <Paragraphs>298</Paragraphs>
  <Slides>29</Slides>
  <Notes>22</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Default Design</vt:lpstr>
      <vt:lpstr>Cliff</vt:lpstr>
      <vt:lpstr>OSHA Construction Update </vt:lpstr>
      <vt:lpstr>Construction Industry Fatalities &amp; Rates*</vt:lpstr>
      <vt:lpstr>Leading Causes of Construction Fatalities</vt:lpstr>
      <vt:lpstr>PowerPoint Presentation</vt:lpstr>
      <vt:lpstr>FY 2010 – FY 2014 Inspections Conducted</vt:lpstr>
      <vt:lpstr>FY 2012 – FY 2015* Inspections Conducted</vt:lpstr>
      <vt:lpstr>FY 2012 – FY 2015* Inspections Conducted</vt:lpstr>
      <vt:lpstr>FY 2010 – FY 2014  % Inspections In-Compliance</vt:lpstr>
      <vt:lpstr>FY 2010 – FY 2014  % Complaint Inspections</vt:lpstr>
      <vt:lpstr>Severe Violator Enforcement Program (SVEP) Criteria</vt:lpstr>
      <vt:lpstr>SVEP Cumulative Summary</vt:lpstr>
      <vt:lpstr>Top 10 Most Cited Standards St. Louis Area Office-FY14 (Construction) </vt:lpstr>
      <vt:lpstr>PowerPoint Presentation</vt:lpstr>
      <vt:lpstr>Struck By Vehicles REP</vt:lpstr>
      <vt:lpstr>Background</vt:lpstr>
      <vt:lpstr>Scope</vt:lpstr>
      <vt:lpstr>Scope (cont.)</vt:lpstr>
      <vt:lpstr> New OSHA Reporting Requirements  (Effective January 01, 2015) </vt:lpstr>
      <vt:lpstr>PowerPoint Presentation</vt:lpstr>
      <vt:lpstr>Directorate of Construction Standards </vt:lpstr>
      <vt:lpstr> Crane Final Rule Update </vt:lpstr>
      <vt:lpstr> Subpart V Power Transmission and Distribution Update  </vt:lpstr>
      <vt:lpstr>OSHA Outreach &amp; Collaborations</vt:lpstr>
      <vt:lpstr>PowerPoint Presentation</vt:lpstr>
      <vt:lpstr>PowerPoint Presentation</vt:lpstr>
      <vt:lpstr>Fatal Falls in Residential Construction 2003 - 2013</vt:lpstr>
      <vt:lpstr>May 4-15, 2015 National Safety Stand-down </vt:lpstr>
      <vt:lpstr>PowerPoint Presentation</vt:lpstr>
      <vt:lpstr>Questions?</vt:lpstr>
    </vt:vector>
  </TitlesOfParts>
  <Company>OSHA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Template - White</dc:title>
  <dc:creator>Office of Communications</dc:creator>
  <cp:lastModifiedBy>Lavallee</cp:lastModifiedBy>
  <cp:revision>828</cp:revision>
  <cp:lastPrinted>2015-04-07T19:44:34Z</cp:lastPrinted>
  <dcterms:created xsi:type="dcterms:W3CDTF">2006-10-02T15:43:52Z</dcterms:created>
  <dcterms:modified xsi:type="dcterms:W3CDTF">2015-04-07T19:44:36Z</dcterms:modified>
</cp:coreProperties>
</file>