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89" r:id="rId2"/>
    <p:sldId id="310" r:id="rId3"/>
    <p:sldId id="311" r:id="rId4"/>
    <p:sldId id="312" r:id="rId5"/>
    <p:sldId id="313" r:id="rId6"/>
    <p:sldId id="314" r:id="rId7"/>
    <p:sldId id="315" r:id="rId8"/>
    <p:sldId id="316" r:id="rId9"/>
    <p:sldId id="318" r:id="rId10"/>
    <p:sldId id="307" r:id="rId11"/>
    <p:sldId id="308" r:id="rId12"/>
    <p:sldId id="309" r:id="rId13"/>
    <p:sldId id="319" r:id="rId14"/>
    <p:sldId id="320" r:id="rId15"/>
  </p:sldIdLst>
  <p:sldSz cx="9144000" cy="6858000" type="screen4x3"/>
  <p:notesSz cx="4691063" cy="86868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25"/>
    <a:srgbClr val="760007"/>
    <a:srgbClr val="455560"/>
    <a:srgbClr val="354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60" autoAdjust="0"/>
    <p:restoredTop sz="94660"/>
  </p:normalViewPr>
  <p:slideViewPr>
    <p:cSldViewPr snapToGrid="0" snapToObjects="1">
      <p:cViewPr>
        <p:scale>
          <a:sx n="52" d="100"/>
          <a:sy n="52" d="100"/>
        </p:scale>
        <p:origin x="-2130" y="-456"/>
      </p:cViewPr>
      <p:guideLst>
        <p:guide orient="horz" pos="2160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3" d="100"/>
        <a:sy n="22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2657475" y="0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DD1B6-2909-4643-9A71-BD12BFC92971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250238"/>
            <a:ext cx="2033588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2657475" y="8250238"/>
            <a:ext cx="2032000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3608D-BD5E-464C-BF37-1D7708FD4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4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032794" cy="434340"/>
          </a:xfrm>
          <a:prstGeom prst="rect">
            <a:avLst/>
          </a:prstGeom>
        </p:spPr>
        <p:txBody>
          <a:bodyPr vert="horz" lIns="76440" tIns="38220" rIns="76440" bIns="38220" rtlCol="0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57183" y="0"/>
            <a:ext cx="2032794" cy="434340"/>
          </a:xfrm>
          <a:prstGeom prst="rect">
            <a:avLst/>
          </a:prstGeom>
        </p:spPr>
        <p:txBody>
          <a:bodyPr vert="horz" lIns="76440" tIns="38220" rIns="76440" bIns="38220" rtlCol="0"/>
          <a:lstStyle>
            <a:lvl1pPr algn="r">
              <a:defRPr sz="1000"/>
            </a:lvl1pPr>
          </a:lstStyle>
          <a:p>
            <a:fld id="{0E2DA0F2-1FDE-9E4A-9E3F-C404032E49D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038" y="652463"/>
            <a:ext cx="4344987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6440" tIns="38220" rIns="76440" bIns="382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9107" y="4126230"/>
            <a:ext cx="3752850" cy="3909060"/>
          </a:xfrm>
          <a:prstGeom prst="rect">
            <a:avLst/>
          </a:prstGeom>
        </p:spPr>
        <p:txBody>
          <a:bodyPr vert="horz" lIns="76440" tIns="38220" rIns="76440" bIns="382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3"/>
            <a:ext cx="2032794" cy="434340"/>
          </a:xfrm>
          <a:prstGeom prst="rect">
            <a:avLst/>
          </a:prstGeom>
        </p:spPr>
        <p:txBody>
          <a:bodyPr vert="horz" lIns="76440" tIns="38220" rIns="76440" bIns="38220" rtlCol="0" anchor="b"/>
          <a:lstStyle>
            <a:lvl1pPr algn="l">
              <a:defRPr sz="10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57183" y="8250953"/>
            <a:ext cx="2032794" cy="434340"/>
          </a:xfrm>
          <a:prstGeom prst="rect">
            <a:avLst/>
          </a:prstGeom>
        </p:spPr>
        <p:txBody>
          <a:bodyPr vert="horz" lIns="76440" tIns="38220" rIns="76440" bIns="38220" rtlCol="0" anchor="b"/>
          <a:lstStyle>
            <a:lvl1pPr algn="r">
              <a:defRPr sz="1000"/>
            </a:lvl1pPr>
          </a:lstStyle>
          <a:p>
            <a:fld id="{CF3740D3-1D12-DB42-8690-3429FC39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0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3038" y="652463"/>
            <a:ext cx="4344987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</a:t>
            </a:r>
            <a:r>
              <a:rPr lang="en-US" baseline="0" dirty="0" smtClean="0"/>
              <a:t> </a:t>
            </a:r>
            <a:r>
              <a:rPr lang="en-US" dirty="0" smtClean="0"/>
              <a:t>the process for Paric.  How receptive</a:t>
            </a:r>
            <a:r>
              <a:rPr lang="en-US" baseline="0" dirty="0" smtClean="0"/>
              <a:t> the employees were of the testing how interesting in the results they were.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40D3-1D12-DB42-8690-3429FC39E7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66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3038" y="652463"/>
            <a:ext cx="4344987" cy="3257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740D3-1D12-DB42-8690-3429FC39E7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452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5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95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7"/>
            <a:ext cx="2057400" cy="43878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7"/>
            <a:ext cx="6019800" cy="43878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8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76639"/>
            <a:ext cx="7772400" cy="1104452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6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5"/>
            <a:ext cx="7772400" cy="136207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6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5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0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0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7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6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42EB5-7160-0943-AFF0-88C794BE44E8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3A985-4B05-DA47-966C-39B7A5978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46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bg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rgbClr val="FFFFFF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rgbClr val="FFFFFF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FFFFFF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rgbClr val="FFFFFF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rgbClr val="FFFFFF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776639"/>
            <a:ext cx="7772400" cy="1104452"/>
          </a:xfrm>
        </p:spPr>
        <p:txBody>
          <a:bodyPr>
            <a:normAutofit/>
          </a:bodyPr>
          <a:lstStyle/>
          <a:p>
            <a:r>
              <a:rPr lang="en-US" dirty="0" smtClean="0"/>
              <a:t>SLCCC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Post Offer Functional Testing</a:t>
            </a:r>
          </a:p>
          <a:p>
            <a:r>
              <a:rPr lang="en-US" dirty="0" smtClean="0"/>
              <a:t>Post Injury Fit For Duty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12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to starting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injuries Prior to testing (including sprains strains, rotator cuff, Bicep tears) over 2 years.</a:t>
            </a:r>
          </a:p>
          <a:p>
            <a:r>
              <a:rPr lang="en-US" dirty="0" smtClean="0"/>
              <a:t>$350,000 dollars in comp claims.</a:t>
            </a:r>
          </a:p>
          <a:p>
            <a:r>
              <a:rPr lang="en-US" dirty="0" smtClean="0"/>
              <a:t>29 Lost days</a:t>
            </a:r>
          </a:p>
          <a:p>
            <a:r>
              <a:rPr lang="en-US" dirty="0" smtClean="0"/>
              <a:t>578 Restricted Days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684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Started Program.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 </a:t>
            </a:r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Feb 2016</a:t>
            </a:r>
          </a:p>
          <a:p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Completed 117 Post Offer Functional </a:t>
            </a:r>
            <a:r>
              <a:rPr lang="en-US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Test through 2017</a:t>
            </a:r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endParaRPr lang="en-US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r>
              <a:rPr lang="en-US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6 candidates Non Capable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181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injury since implementing testing has been a back strain after lifting one pound object first thing on a Monday morning.</a:t>
            </a:r>
          </a:p>
          <a:p>
            <a:r>
              <a:rPr lang="en-US" dirty="0" smtClean="0"/>
              <a:t>$2500.00</a:t>
            </a:r>
          </a:p>
          <a:p>
            <a:r>
              <a:rPr lang="en-US" dirty="0" smtClean="0"/>
              <a:t>7 restricted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197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Utilize the facility that performed initial pre employment testing for </a:t>
            </a:r>
            <a:r>
              <a:rPr lang="en-US" dirty="0"/>
              <a:t>P</a:t>
            </a:r>
            <a:r>
              <a:rPr lang="en-US" dirty="0" smtClean="0"/>
              <a:t>hysical Therapy</a:t>
            </a:r>
          </a:p>
          <a:p>
            <a:r>
              <a:rPr lang="en-US" dirty="0" smtClean="0"/>
              <a:t>They have the baseline data from initial testing and essential job functions the injured worker needs to achieve to return to work. </a:t>
            </a:r>
          </a:p>
          <a:p>
            <a:r>
              <a:rPr lang="en-US" dirty="0" smtClean="0"/>
              <a:t>Return to work fit for duty entails testing the injured body part only and essential job functions.</a:t>
            </a:r>
            <a:endParaRPr lang="en-US" dirty="0"/>
          </a:p>
          <a:p>
            <a:r>
              <a:rPr lang="en-US" dirty="0" smtClean="0"/>
              <a:t>This gets workers back to full duty quicker.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32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4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Nationwide program</a:t>
            </a:r>
          </a:p>
          <a:p>
            <a:r>
              <a:rPr lang="en-US" dirty="0" smtClean="0"/>
              <a:t>St. Louis/Columbia Jefferson City run through the Work Center</a:t>
            </a:r>
          </a:p>
          <a:p>
            <a:r>
              <a:rPr lang="en-US" dirty="0" smtClean="0"/>
              <a:t>License Work Steps providers are available across the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368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 Analysis</a:t>
            </a:r>
          </a:p>
          <a:p>
            <a:r>
              <a:rPr lang="en-US" dirty="0" smtClean="0"/>
              <a:t>Musculoskeletal Evaluation</a:t>
            </a:r>
          </a:p>
          <a:p>
            <a:r>
              <a:rPr lang="en-US" dirty="0" smtClean="0"/>
              <a:t>Job Specific tests.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7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 and measure objects</a:t>
            </a:r>
          </a:p>
          <a:p>
            <a:r>
              <a:rPr lang="en-US" dirty="0" smtClean="0"/>
              <a:t>Document force requirements for hands, back, </a:t>
            </a:r>
            <a:r>
              <a:rPr lang="en-US" dirty="0"/>
              <a:t>e</a:t>
            </a:r>
            <a:r>
              <a:rPr lang="en-US" dirty="0" smtClean="0"/>
              <a:t>tc.</a:t>
            </a:r>
          </a:p>
          <a:p>
            <a:r>
              <a:rPr lang="en-US" dirty="0" smtClean="0"/>
              <a:t>Measure aerobic requirements/ repetitions</a:t>
            </a:r>
          </a:p>
          <a:p>
            <a:r>
              <a:rPr lang="en-US" dirty="0" smtClean="0"/>
              <a:t>Document static and dynamic postures</a:t>
            </a:r>
          </a:p>
          <a:p>
            <a:r>
              <a:rPr lang="en-US" dirty="0" smtClean="0"/>
              <a:t>Create job specific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01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Musculoskeletal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Posture</a:t>
            </a:r>
          </a:p>
          <a:p>
            <a:r>
              <a:rPr lang="en-US" dirty="0" smtClean="0"/>
              <a:t>Impairment range of motion</a:t>
            </a:r>
          </a:p>
          <a:p>
            <a:r>
              <a:rPr lang="en-US" dirty="0" smtClean="0"/>
              <a:t>Flexibility</a:t>
            </a:r>
          </a:p>
          <a:p>
            <a:r>
              <a:rPr lang="en-US" dirty="0" smtClean="0"/>
              <a:t>Joint integrity</a:t>
            </a:r>
          </a:p>
          <a:p>
            <a:r>
              <a:rPr lang="en-US" dirty="0" smtClean="0"/>
              <a:t>Joint </a:t>
            </a:r>
            <a:r>
              <a:rPr lang="en-US" dirty="0"/>
              <a:t>w</a:t>
            </a:r>
            <a:r>
              <a:rPr lang="en-US" dirty="0" smtClean="0"/>
              <a:t>ear and tear</a:t>
            </a:r>
          </a:p>
          <a:p>
            <a:r>
              <a:rPr lang="en-US" dirty="0" smtClean="0"/>
              <a:t>Palpation of spine and soft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4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Heart Risk profile</a:t>
            </a:r>
          </a:p>
          <a:p>
            <a:r>
              <a:rPr lang="en-US" dirty="0" smtClean="0"/>
              <a:t>Blood pressure/heart rate</a:t>
            </a:r>
          </a:p>
          <a:p>
            <a:r>
              <a:rPr lang="en-US" dirty="0" smtClean="0"/>
              <a:t>Recovery heart rate.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26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Specific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Time Lift</a:t>
            </a:r>
          </a:p>
          <a:p>
            <a:r>
              <a:rPr lang="en-US" dirty="0" smtClean="0"/>
              <a:t>Multiple lift requirements</a:t>
            </a:r>
          </a:p>
          <a:p>
            <a:r>
              <a:rPr lang="en-US" dirty="0" smtClean="0"/>
              <a:t>Aerobic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3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432560"/>
            <a:ext cx="5836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Validation</a:t>
            </a:r>
          </a:p>
          <a:p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en-US" sz="4000" dirty="0" smtClean="0">
                <a:solidFill>
                  <a:schemeClr val="bg1">
                    <a:lumMod val="95000"/>
                  </a:schemeClr>
                </a:solidFill>
              </a:rPr>
              <a:t>Yearly Re-Validation</a:t>
            </a:r>
            <a:endParaRPr lang="en-US" sz="4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05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 Work Related Injuries</a:t>
            </a:r>
          </a:p>
          <a:p>
            <a:r>
              <a:rPr lang="en-US" dirty="0" smtClean="0"/>
              <a:t>Reduce Lost Time Days</a:t>
            </a:r>
          </a:p>
          <a:p>
            <a:r>
              <a:rPr lang="en-US" dirty="0" smtClean="0"/>
              <a:t>Reduce Turnover</a:t>
            </a:r>
          </a:p>
          <a:p>
            <a:r>
              <a:rPr lang="en-US" dirty="0" smtClean="0"/>
              <a:t>Reduce Instances of fraud and abuse</a:t>
            </a:r>
          </a:p>
          <a:p>
            <a:r>
              <a:rPr lang="en-US" dirty="0" smtClean="0"/>
              <a:t>Increase worker productivity</a:t>
            </a:r>
          </a:p>
          <a:p>
            <a:r>
              <a:rPr lang="en-US" dirty="0" smtClean="0"/>
              <a:t>Produce a more physically fit workforce, with wellness as primary focus</a:t>
            </a:r>
          </a:p>
          <a:p>
            <a:r>
              <a:rPr lang="en-US" dirty="0" smtClean="0"/>
              <a:t>Create a database of baseline data for later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874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cd5d629e8eb8db86f5cfa75044b26119f7d93b"/>
</p:tagLst>
</file>

<file path=ppt/theme/theme1.xml><?xml version="1.0" encoding="utf-8"?>
<a:theme xmlns:a="http://schemas.openxmlformats.org/drawingml/2006/main" name="PARIC Level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PARIC Level 1.thmx</Template>
  <TotalTime>2137</TotalTime>
  <Words>337</Words>
  <Application>Microsoft Office PowerPoint</Application>
  <PresentationFormat>On-screen Show (4:3)</PresentationFormat>
  <Paragraphs>67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PARIC Level 1</vt:lpstr>
      <vt:lpstr>SLCCC</vt:lpstr>
      <vt:lpstr>Work Steps</vt:lpstr>
      <vt:lpstr>Test Components</vt:lpstr>
      <vt:lpstr>Job Analysis</vt:lpstr>
      <vt:lpstr>Musculoskeletal Evaluation</vt:lpstr>
      <vt:lpstr>Cardiovascular Assessment</vt:lpstr>
      <vt:lpstr>Job Specific Test</vt:lpstr>
      <vt:lpstr>PowerPoint Presentation</vt:lpstr>
      <vt:lpstr>Employment Testing</vt:lpstr>
      <vt:lpstr>Prior to starting program</vt:lpstr>
      <vt:lpstr>Started Program.</vt:lpstr>
      <vt:lpstr>Success</vt:lpstr>
      <vt:lpstr>Post Injury</vt:lpstr>
      <vt:lpstr>Questions</vt:lpstr>
    </vt:vector>
  </TitlesOfParts>
  <Company>PARIC Coporation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Thurman, Casey</dc:creator>
  <cp:lastModifiedBy>dlavallee</cp:lastModifiedBy>
  <cp:revision>159</cp:revision>
  <cp:lastPrinted>2014-01-27T19:33:37Z</cp:lastPrinted>
  <dcterms:created xsi:type="dcterms:W3CDTF">2014-01-20T15:46:30Z</dcterms:created>
  <dcterms:modified xsi:type="dcterms:W3CDTF">2018-02-06T16:59:52Z</dcterms:modified>
</cp:coreProperties>
</file>